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9" r:id="rId3"/>
    <p:sldId id="312" r:id="rId4"/>
    <p:sldId id="325" r:id="rId5"/>
    <p:sldId id="295" r:id="rId6"/>
    <p:sldId id="326" r:id="rId7"/>
    <p:sldId id="296" r:id="rId8"/>
    <p:sldId id="327" r:id="rId9"/>
    <p:sldId id="298" r:id="rId10"/>
    <p:sldId id="313" r:id="rId11"/>
    <p:sldId id="314" r:id="rId12"/>
    <p:sldId id="328" r:id="rId13"/>
    <p:sldId id="330" r:id="rId14"/>
    <p:sldId id="306" r:id="rId15"/>
    <p:sldId id="308" r:id="rId16"/>
    <p:sldId id="307" r:id="rId17"/>
    <p:sldId id="309" r:id="rId18"/>
    <p:sldId id="278" r:id="rId19"/>
    <p:sldId id="267" r:id="rId20"/>
    <p:sldId id="319" r:id="rId21"/>
    <p:sldId id="318" r:id="rId22"/>
    <p:sldId id="329" r:id="rId23"/>
    <p:sldId id="316" r:id="rId24"/>
    <p:sldId id="317" r:id="rId25"/>
    <p:sldId id="322" r:id="rId26"/>
    <p:sldId id="320" r:id="rId27"/>
  </p:sldIdLst>
  <p:sldSz cx="9144000" cy="6858000" type="screen4x3"/>
  <p:notesSz cx="6781800"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4683" autoAdjust="0"/>
  </p:normalViewPr>
  <p:slideViewPr>
    <p:cSldViewPr>
      <p:cViewPr>
        <p:scale>
          <a:sx n="66" d="100"/>
          <a:sy n="66" d="100"/>
        </p:scale>
        <p:origin x="-1002"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1451" y="0"/>
            <a:ext cx="2938780" cy="496332"/>
          </a:xfrm>
          <a:prstGeom prst="rect">
            <a:avLst/>
          </a:prstGeom>
        </p:spPr>
        <p:txBody>
          <a:bodyPr vert="horz" lIns="91440" tIns="45720" rIns="91440" bIns="45720" rtlCol="0"/>
          <a:lstStyle>
            <a:lvl1pPr algn="r">
              <a:defRPr sz="1200"/>
            </a:lvl1pPr>
          </a:lstStyle>
          <a:p>
            <a:fld id="{AFC42283-B027-4059-94CF-73CAF1F5EEA9}" type="datetimeFigureOut">
              <a:rPr lang="el-GR" smtClean="0"/>
              <a:pPr/>
              <a:t>17/1/2014</a:t>
            </a:fld>
            <a:endParaRPr lang="el-GR"/>
          </a:p>
        </p:txBody>
      </p:sp>
      <p:sp>
        <p:nvSpPr>
          <p:cNvPr id="4" name="Footer Placeholder 3"/>
          <p:cNvSpPr>
            <a:spLocks noGrp="1"/>
          </p:cNvSpPr>
          <p:nvPr>
            <p:ph type="ftr" sz="quarter" idx="2"/>
          </p:nvPr>
        </p:nvSpPr>
        <p:spPr>
          <a:xfrm>
            <a:off x="0" y="9428583"/>
            <a:ext cx="2938780"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1451" y="9428583"/>
            <a:ext cx="2938780" cy="496332"/>
          </a:xfrm>
          <a:prstGeom prst="rect">
            <a:avLst/>
          </a:prstGeom>
        </p:spPr>
        <p:txBody>
          <a:bodyPr vert="horz" lIns="91440" tIns="45720" rIns="91440" bIns="45720" rtlCol="0" anchor="b"/>
          <a:lstStyle>
            <a:lvl1pPr algn="r">
              <a:defRPr sz="1200"/>
            </a:lvl1pPr>
          </a:lstStyle>
          <a:p>
            <a:fld id="{469E2509-6F8B-45AE-A44A-1D62E9C311AF}"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D6AAE57B-AF69-43BC-991C-9FDC692A8FA1}" type="datetimeFigureOut">
              <a:rPr lang="el-GR" smtClean="0"/>
              <a:pPr/>
              <a:t>17/1/2014</a:t>
            </a:fld>
            <a:endParaRPr lang="el-GR"/>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8180" y="4715153"/>
            <a:ext cx="54254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9DA403A9-5505-42E6-A669-A4FA411214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solidFill>
                  <a:srgbClr val="0000FF"/>
                </a:solidFill>
              </a:rPr>
              <a:t>DESWAT</a:t>
            </a:r>
            <a:r>
              <a:rPr lang="en-US" sz="1800" b="1" dirty="0" smtClean="0"/>
              <a:t> project </a:t>
            </a:r>
            <a:r>
              <a:rPr lang="en-US" sz="1800" dirty="0" smtClean="0"/>
              <a:t>(</a:t>
            </a:r>
            <a:r>
              <a:rPr lang="en-US" sz="1800" b="1" dirty="0" smtClean="0">
                <a:solidFill>
                  <a:srgbClr val="0000FF"/>
                </a:solidFill>
              </a:rPr>
              <a:t>Destructive Water Abatement and Control of Water Disasters</a:t>
            </a:r>
            <a:r>
              <a:rPr lang="en-US" sz="1800" dirty="0" smtClean="0"/>
              <a:t>) The program is aiming to improve </a:t>
            </a:r>
            <a:r>
              <a:rPr lang="en-US" sz="1800" b="1" dirty="0" smtClean="0"/>
              <a:t>flood  monitoring capacity</a:t>
            </a:r>
            <a:r>
              <a:rPr lang="en-US" sz="1800" dirty="0" smtClean="0"/>
              <a:t>, </a:t>
            </a:r>
          </a:p>
          <a:p>
            <a:r>
              <a:rPr lang="en-US" sz="1800" b="1" dirty="0" smtClean="0">
                <a:solidFill>
                  <a:srgbClr val="0000FF"/>
                </a:solidFill>
              </a:rPr>
              <a:t>HYDRATE</a:t>
            </a:r>
            <a:r>
              <a:rPr lang="en-US" sz="1800" b="1" dirty="0" smtClean="0"/>
              <a:t> Project: “</a:t>
            </a:r>
            <a:r>
              <a:rPr lang="en-US" sz="1800" i="1" dirty="0" smtClean="0"/>
              <a:t>The </a:t>
            </a:r>
            <a:r>
              <a:rPr lang="en-US" sz="1800" b="1" i="1" dirty="0" smtClean="0"/>
              <a:t>HYDRATE </a:t>
            </a:r>
            <a:r>
              <a:rPr lang="en-US" sz="1800" i="1" dirty="0" smtClean="0"/>
              <a:t>objective is to improve the scientific basis of </a:t>
            </a:r>
            <a:r>
              <a:rPr lang="en-US" sz="1800" b="1" i="1" dirty="0" smtClean="0"/>
              <a:t>flash flood forecasting </a:t>
            </a:r>
          </a:p>
          <a:p>
            <a:r>
              <a:rPr lang="en-US" sz="1800" b="1" dirty="0" smtClean="0"/>
              <a:t>The </a:t>
            </a:r>
            <a:r>
              <a:rPr lang="en-US" sz="1800" b="1" dirty="0" smtClean="0">
                <a:solidFill>
                  <a:srgbClr val="0000FF"/>
                </a:solidFill>
              </a:rPr>
              <a:t>DANUBE FLOODRISK </a:t>
            </a:r>
            <a:r>
              <a:rPr lang="en-US" sz="1800" b="1" dirty="0" smtClean="0"/>
              <a:t>Project within the Southeast Europe Transnational Cooperation </a:t>
            </a:r>
            <a:r>
              <a:rPr lang="en-US" sz="1800" b="1" dirty="0" err="1" smtClean="0"/>
              <a:t>Programme</a:t>
            </a:r>
            <a:r>
              <a:rPr lang="en-US" sz="1800" b="1" dirty="0" smtClean="0"/>
              <a:t> which </a:t>
            </a:r>
            <a:r>
              <a:rPr lang="en-US" sz="1800" dirty="0" smtClean="0"/>
              <a:t>focuses “</a:t>
            </a:r>
            <a:r>
              <a:rPr lang="en-US" sz="1800" i="1" dirty="0" smtClean="0"/>
              <a:t>on the most cost-effective measures for flood risk reduction</a:t>
            </a:r>
            <a:endParaRPr lang="el-GR" sz="1800"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in Europe has been recognized</a:t>
            </a:r>
            <a:r>
              <a:rPr lang="en-US" baseline="0" dirty="0" smtClean="0"/>
              <a:t> by the EU and numerous actions have been taken. A list of selected actions is shown</a:t>
            </a:r>
            <a:endParaRPr lang="el-GR"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As far as the ELF</a:t>
            </a:r>
            <a:r>
              <a:rPr lang="en-US" sz="1800" baseline="0" dirty="0" smtClean="0"/>
              <a:t> Hazards are concerned: </a:t>
            </a:r>
            <a:r>
              <a:rPr lang="en-US" sz="1800" dirty="0" smtClean="0"/>
              <a:t>Basic Principles were assessed, basic methodological approaches were discussed but mainly, the “current status” at that time, was</a:t>
            </a:r>
            <a:r>
              <a:rPr lang="en-US" sz="1800" baseline="0" dirty="0" smtClean="0"/>
              <a:t> assessed…</a:t>
            </a:r>
          </a:p>
        </p:txBody>
      </p:sp>
      <p:sp>
        <p:nvSpPr>
          <p:cNvPr id="4" name="Slide Number Placeholder 3"/>
          <p:cNvSpPr>
            <a:spLocks noGrp="1"/>
          </p:cNvSpPr>
          <p:nvPr>
            <p:ph type="sldNum" sz="quarter" idx="10"/>
          </p:nvPr>
        </p:nvSpPr>
        <p:spPr/>
        <p:txBody>
          <a:bodyPr/>
          <a:lstStyle/>
          <a:p>
            <a:fld id="{9DA403A9-5505-42E6-A669-A4FA411214CF}"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t>
            </a:r>
            <a:r>
              <a:rPr lang="en-US" sz="1800" baseline="0" dirty="0" smtClean="0"/>
              <a:t> the end:   </a:t>
            </a:r>
          </a:p>
          <a:p>
            <a:endParaRPr lang="en-US" sz="1800" baseline="0" dirty="0" smtClean="0"/>
          </a:p>
          <a:p>
            <a:r>
              <a:rPr lang="en-US" sz="1800" dirty="0" smtClean="0"/>
              <a:t>…and</a:t>
            </a:r>
            <a:r>
              <a:rPr lang="en-US" sz="1800" baseline="0" dirty="0" smtClean="0"/>
              <a:t> let’s move to the </a:t>
            </a:r>
            <a:r>
              <a:rPr lang="en-US" sz="1800" baseline="0" dirty="0" err="1" smtClean="0"/>
              <a:t>SciNetNatHaz</a:t>
            </a:r>
            <a:r>
              <a:rPr lang="en-US" sz="1800" baseline="0" dirty="0" smtClean="0"/>
              <a:t> Project</a:t>
            </a:r>
            <a:endParaRPr lang="el-GR" sz="1800"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800" dirty="0" smtClean="0"/>
              <a:t>The</a:t>
            </a:r>
            <a:r>
              <a:rPr lang="en-US" sz="1800" baseline="0" dirty="0" smtClean="0"/>
              <a:t> scope is to develop a Partnership – THIS partnership ….a fellowship I hope, to tackle these problems…. We need to set the basis, the foundation if you will, in order to build at a following stage, everything else needed: vulnerability and risk assessment, training for preparedness etc. </a:t>
            </a:r>
            <a:endParaRPr lang="el-GR" sz="1800" dirty="0"/>
          </a:p>
        </p:txBody>
      </p:sp>
      <p:sp>
        <p:nvSpPr>
          <p:cNvPr id="4" name="3 - Θέση αριθμού διαφάνειας"/>
          <p:cNvSpPr>
            <a:spLocks noGrp="1"/>
          </p:cNvSpPr>
          <p:nvPr>
            <p:ph type="sldNum" sz="quarter" idx="10"/>
          </p:nvPr>
        </p:nvSpPr>
        <p:spPr/>
        <p:txBody>
          <a:bodyPr/>
          <a:lstStyle/>
          <a:p>
            <a:fld id="{EA07A403-BDEF-4324-B164-53512C855CA6}"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7A403-BDEF-4324-B164-53512C855CA6}"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800" dirty="0" smtClean="0"/>
              <a:t>The basic idea goes like this….. Gather available data, Process and Homogenize them, make metadata, Decide about the methodology to be used for</a:t>
            </a:r>
            <a:r>
              <a:rPr lang="en-US" sz="1800" baseline="0" dirty="0" smtClean="0"/>
              <a:t> each of the ELF Hazards assessment, pilot implementation, seminars/training.</a:t>
            </a:r>
          </a:p>
          <a:p>
            <a:endParaRPr lang="el-GR" dirty="0"/>
          </a:p>
        </p:txBody>
      </p:sp>
      <p:sp>
        <p:nvSpPr>
          <p:cNvPr id="4" name="3 - Θέση αριθμού διαφάνειας"/>
          <p:cNvSpPr>
            <a:spLocks noGrp="1"/>
          </p:cNvSpPr>
          <p:nvPr>
            <p:ph type="sldNum" sz="quarter" idx="10"/>
          </p:nvPr>
        </p:nvSpPr>
        <p:spPr/>
        <p:txBody>
          <a:bodyPr/>
          <a:lstStyle/>
          <a:p>
            <a:fld id="{EA07A403-BDEF-4324-B164-53512C855CA6}"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800" dirty="0" smtClean="0"/>
              <a:t>Ground</a:t>
            </a:r>
            <a:r>
              <a:rPr lang="en-US" sz="1800" baseline="0" dirty="0" smtClean="0"/>
              <a:t> Motion Maps as the one on the left, provide a measure of the Earthquake Hazard but can not be easily interpreted/converted into damage, loss, impact assessment. On the other hand, LIQUIFACTION and Lateral Spreading or Land Subsidence Maps provide information directly related to damage and can be used to support decisions regarding land uses and PREVENTION.</a:t>
            </a:r>
            <a:endParaRPr lang="el-GR" sz="1800" dirty="0"/>
          </a:p>
        </p:txBody>
      </p:sp>
      <p:sp>
        <p:nvSpPr>
          <p:cNvPr id="4" name="3 - Θέση αριθμού διαφάνειας"/>
          <p:cNvSpPr>
            <a:spLocks noGrp="1"/>
          </p:cNvSpPr>
          <p:nvPr>
            <p:ph type="sldNum" sz="quarter" idx="10"/>
          </p:nvPr>
        </p:nvSpPr>
        <p:spPr/>
        <p:txBody>
          <a:bodyPr/>
          <a:lstStyle/>
          <a:p>
            <a:fld id="{EA07A403-BDEF-4324-B164-53512C855CA6}"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7A403-BDEF-4324-B164-53512C855CA6}"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800" dirty="0" smtClean="0"/>
              <a:t>We are inviting everybody to visit us,</a:t>
            </a:r>
            <a:r>
              <a:rPr lang="en-US" sz="1800" baseline="0" dirty="0" smtClean="0"/>
              <a:t> to check up on the project, to submit comments, suggestions….even to </a:t>
            </a:r>
            <a:r>
              <a:rPr lang="en-US" sz="1800" baseline="0" dirty="0" err="1" smtClean="0"/>
              <a:t>critisize</a:t>
            </a:r>
            <a:r>
              <a:rPr lang="en-US" sz="1800" baseline="0" dirty="0" smtClean="0"/>
              <a:t> (democracy permits it and evolution demands it!) so please do visit our contact points.</a:t>
            </a:r>
            <a:endParaRPr lang="el-GR" sz="1800" dirty="0"/>
          </a:p>
        </p:txBody>
      </p:sp>
      <p:sp>
        <p:nvSpPr>
          <p:cNvPr id="4" name="3 - Θέση αριθμού διαφάνειας"/>
          <p:cNvSpPr>
            <a:spLocks noGrp="1"/>
          </p:cNvSpPr>
          <p:nvPr>
            <p:ph type="sldNum" sz="quarter" idx="10"/>
          </p:nvPr>
        </p:nvSpPr>
        <p:spPr/>
        <p:txBody>
          <a:bodyPr/>
          <a:lstStyle/>
          <a:p>
            <a:fld id="{EA07A403-BDEF-4324-B164-53512C855CA6}"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26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914400" lvl="1" indent="-457200" algn="just">
              <a:buClr>
                <a:srgbClr val="FF0000"/>
              </a:buClr>
            </a:pPr>
            <a:r>
              <a:rPr lang="en-US" sz="2000" dirty="0" smtClean="0">
                <a:cs typeface="Aharoni" pitchFamily="2" charset="-79"/>
              </a:rPr>
              <a:t>	</a:t>
            </a:r>
            <a:r>
              <a:rPr lang="en-US" sz="2000" b="1" dirty="0" smtClean="0"/>
              <a:t>pre-event measures </a:t>
            </a:r>
            <a:r>
              <a:rPr lang="en-US" sz="2000" dirty="0" smtClean="0"/>
              <a:t>are the most </a:t>
            </a:r>
            <a:r>
              <a:rPr lang="en-US" sz="2000" b="1" dirty="0" smtClean="0"/>
              <a:t>cost effective</a:t>
            </a:r>
            <a:r>
              <a:rPr lang="en-US" sz="2000" dirty="0" smtClean="0"/>
              <a:t>, </a:t>
            </a:r>
            <a:r>
              <a:rPr lang="en-US" sz="2000" b="1" dirty="0" smtClean="0"/>
              <a:t>provided </a:t>
            </a:r>
            <a:r>
              <a:rPr lang="en-US" sz="2000" dirty="0" smtClean="0"/>
              <a:t>that they are</a:t>
            </a:r>
            <a:r>
              <a:rPr lang="en-US" sz="2000" b="1" dirty="0" smtClean="0"/>
              <a:t> based on accurate and reliable </a:t>
            </a:r>
            <a:r>
              <a:rPr lang="en-US" sz="2000" b="1" dirty="0" smtClean="0">
                <a:solidFill>
                  <a:srgbClr val="C00000"/>
                </a:solidFill>
              </a:rPr>
              <a:t>Hazard Identification and Risk Assessment …and the same stands for </a:t>
            </a:r>
            <a:r>
              <a:rPr lang="en-US" sz="2000" dirty="0" smtClean="0"/>
              <a:t>the rest of the Mitigation Process stages (effective planning etc)</a:t>
            </a:r>
            <a:endParaRPr lang="en-US" sz="2000" b="1" dirty="0" smtClean="0">
              <a:solidFill>
                <a:srgbClr val="C00000"/>
              </a:solidFill>
            </a:endParaRPr>
          </a:p>
          <a:p>
            <a:pPr marL="914400" lvl="1" indent="-457200" algn="just">
              <a:buClr>
                <a:srgbClr val="FF0000"/>
              </a:buClr>
            </a:pPr>
            <a:r>
              <a:rPr lang="en-US" sz="2000" b="1" dirty="0" smtClean="0">
                <a:solidFill>
                  <a:srgbClr val="C00000"/>
                </a:solidFill>
              </a:rPr>
              <a:t>Hazard Identification and Risk Assessment</a:t>
            </a:r>
            <a:r>
              <a:rPr lang="en-US" sz="2000" dirty="0" smtClean="0"/>
              <a:t> MUST based on:</a:t>
            </a:r>
          </a:p>
          <a:p>
            <a:pPr marL="914400" lvl="1" indent="-457200" algn="just">
              <a:buClr>
                <a:srgbClr val="FF0000"/>
              </a:buClr>
              <a:buFont typeface="Wingdings" pitchFamily="2" charset="2"/>
              <a:buChar char="ü"/>
            </a:pPr>
            <a:r>
              <a:rPr lang="en-US" sz="2000" b="1" dirty="0" smtClean="0"/>
              <a:t>Accurate and Reliable</a:t>
            </a:r>
            <a:r>
              <a:rPr lang="en-US" sz="2000" dirty="0" smtClean="0"/>
              <a:t> Data</a:t>
            </a:r>
          </a:p>
          <a:p>
            <a:pPr marL="914400" lvl="1" indent="-457200" algn="just">
              <a:buClr>
                <a:srgbClr val="FF0000"/>
              </a:buClr>
              <a:buFont typeface="Wingdings" pitchFamily="2" charset="2"/>
              <a:buChar char="ü"/>
            </a:pPr>
            <a:r>
              <a:rPr lang="en-US" sz="2000" b="1" dirty="0" smtClean="0"/>
              <a:t>Scientifically proven </a:t>
            </a:r>
            <a:r>
              <a:rPr lang="en-US" sz="2000" dirty="0" smtClean="0"/>
              <a:t>(after being adapted to local conditions, tested and accepted) </a:t>
            </a:r>
            <a:r>
              <a:rPr lang="en-US" sz="2000" b="1" dirty="0" smtClean="0"/>
              <a:t>Methodologies</a:t>
            </a:r>
          </a:p>
          <a:p>
            <a:pPr marL="914400" lvl="1" indent="-457200" algn="just">
              <a:buClr>
                <a:srgbClr val="FF0000"/>
              </a:buClr>
              <a:buFont typeface="Wingdings" pitchFamily="2" charset="2"/>
              <a:buChar char="ü"/>
            </a:pPr>
            <a:r>
              <a:rPr lang="en-US" sz="2000" b="1" dirty="0" smtClean="0"/>
              <a:t>Hazard Identification and Risk Assessment </a:t>
            </a:r>
            <a:r>
              <a:rPr lang="en-US" sz="2000" dirty="0" smtClean="0"/>
              <a:t>provide the background needed</a:t>
            </a:r>
          </a:p>
          <a:p>
            <a:pPr marL="914400" lvl="1" indent="-457200" algn="just">
              <a:buClr>
                <a:srgbClr val="FF0000"/>
              </a:buClr>
            </a:pPr>
            <a:r>
              <a:rPr lang="en-US" sz="2000" dirty="0" smtClean="0">
                <a:cs typeface="Aharoni" pitchFamily="2" charset="-79"/>
              </a:rPr>
              <a:t>…and both of these are based &amp; improved by </a:t>
            </a:r>
          </a:p>
          <a:p>
            <a:pPr marL="914400" lvl="1" indent="-457200" algn="just">
              <a:buClr>
                <a:srgbClr val="FF0000"/>
              </a:buClr>
              <a:buFont typeface="Wingdings" pitchFamily="2" charset="2"/>
              <a:buChar char="ü"/>
            </a:pPr>
            <a:r>
              <a:rPr lang="en-US" sz="2000" b="1" dirty="0" smtClean="0">
                <a:cs typeface="Aharoni" pitchFamily="2" charset="-79"/>
              </a:rPr>
              <a:t>Applied Research </a:t>
            </a:r>
            <a:r>
              <a:rPr lang="en-US" sz="2000" dirty="0" smtClean="0">
                <a:cs typeface="Aharoni" pitchFamily="2" charset="-79"/>
              </a:rPr>
              <a:t>and Technology transfer</a:t>
            </a:r>
          </a:p>
          <a:p>
            <a:pPr marL="914400" lvl="1" indent="-457200" algn="just">
              <a:buClr>
                <a:srgbClr val="FF0000"/>
              </a:buClr>
              <a:buFont typeface="Wingdings" pitchFamily="2" charset="2"/>
              <a:buChar char="ü"/>
            </a:pPr>
            <a:endParaRPr lang="en-US" sz="2000" dirty="0" smtClean="0"/>
          </a:p>
          <a:p>
            <a:pPr marL="914400" lvl="1" indent="-457200" algn="just">
              <a:buClr>
                <a:srgbClr val="FF0000"/>
              </a:buClr>
              <a:buFont typeface="Wingdings" pitchFamily="2" charset="2"/>
              <a:buChar char="ü"/>
            </a:pPr>
            <a:endParaRPr lang="en-US" sz="2000" dirty="0" smtClean="0">
              <a:cs typeface="Aharoni" pitchFamily="2" charset="-79"/>
            </a:endParaRPr>
          </a:p>
          <a:p>
            <a:endParaRPr lang="el-GR" sz="2000"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lgn="just">
              <a:buClr>
                <a:srgbClr val="FF0000"/>
              </a:buClr>
            </a:pPr>
            <a:r>
              <a:rPr lang="en-US" sz="3000" dirty="0" smtClean="0">
                <a:cs typeface="Aharoni" pitchFamily="2" charset="-79"/>
              </a:rPr>
              <a:t>	</a:t>
            </a:r>
          </a:p>
        </p:txBody>
      </p:sp>
      <p:sp>
        <p:nvSpPr>
          <p:cNvPr id="4" name="Slide Number Placeholder 3"/>
          <p:cNvSpPr>
            <a:spLocks noGrp="1"/>
          </p:cNvSpPr>
          <p:nvPr>
            <p:ph type="sldNum" sz="quarter" idx="10"/>
          </p:nvPr>
        </p:nvSpPr>
        <p:spPr/>
        <p:txBody>
          <a:bodyPr/>
          <a:lstStyle/>
          <a:p>
            <a:fld id="{9DA403A9-5505-42E6-A669-A4FA411214CF}"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problem in Europe has been recognized</a:t>
            </a:r>
            <a:r>
              <a:rPr lang="en-US" sz="1800" baseline="0" dirty="0" smtClean="0"/>
              <a:t> by the EU and numerous actions have been taken. A list of selected actions is shown</a:t>
            </a:r>
            <a:endParaRPr lang="el-GR" sz="1800"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PROJECTS FUNDED</a:t>
            </a:r>
            <a:endParaRPr lang="el-GR" dirty="0"/>
          </a:p>
        </p:txBody>
      </p:sp>
      <p:sp>
        <p:nvSpPr>
          <p:cNvPr id="4" name="Slide Number Placeholder 3"/>
          <p:cNvSpPr>
            <a:spLocks noGrp="1"/>
          </p:cNvSpPr>
          <p:nvPr>
            <p:ph type="sldNum" sz="quarter" idx="10"/>
          </p:nvPr>
        </p:nvSpPr>
        <p:spPr/>
        <p:txBody>
          <a:bodyPr/>
          <a:lstStyle/>
          <a:p>
            <a:fld id="{9DA403A9-5505-42E6-A669-A4FA411214CF}"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DA403A9-5505-42E6-A669-A4FA411214CF}"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6E7B187-90D4-4024-A178-552FA78D8514}"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B54D8A-D03E-42CE-9DB7-AB5D7A4D803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96E997B-8889-41B4-BFB9-28DD885CAF07}"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02AEB2-8933-4645-85BF-B7799248648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6CC50FE-784D-4B23-89A7-1ED21D29F218}"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C42130-A522-4DC0-AC90-41434BB43DF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70D1FDE-B336-4D25-B087-106DC1287C26}"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DDB638-737A-411A-8B2C-CAEE88E3CAD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21F97B-5E99-4160-A9AC-BF2A8759499F}"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8351A5-081B-45C1-B657-7FDD0383FB0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9F993E8-99BF-4A5E-A11F-4726FA3BC800}" type="datetimeFigureOut">
              <a:rPr lang="en-GB"/>
              <a:pPr>
                <a:defRPr/>
              </a:pPr>
              <a:t>17/01/2014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DE69E60-878F-475F-B6F7-BB5FECD0956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610AE5A-DB6A-4DD9-9E90-1EEA0E40B4A9}" type="datetimeFigureOut">
              <a:rPr lang="en-GB"/>
              <a:pPr>
                <a:defRPr/>
              </a:pPr>
              <a:t>17/01/2014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02CA662-31ED-4483-9A2F-09B654D53A5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67B3C5-B5EF-43CF-B9EE-92E5C4D6D83C}" type="datetimeFigureOut">
              <a:rPr lang="en-GB"/>
              <a:pPr>
                <a:defRPr/>
              </a:pPr>
              <a:t>17/01/2014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5C4D499-E56C-4A90-9829-950035B3645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022E12-BE12-4417-A4BB-F9AEB7487DCB}" type="datetimeFigureOut">
              <a:rPr lang="en-GB"/>
              <a:pPr>
                <a:defRPr/>
              </a:pPr>
              <a:t>17/01/2014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D36A8CF-BA68-4C19-8A03-50FAE0656D9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01DD39-6EB6-49EF-82CE-8D4823BC75B4}" type="datetimeFigureOut">
              <a:rPr lang="en-GB"/>
              <a:pPr>
                <a:defRPr/>
              </a:pPr>
              <a:t>17/01/2014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FF4E109-AFE0-44CA-8337-8505518C636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8413EC-C075-44A1-8450-2C24B567A44B}" type="datetimeFigureOut">
              <a:rPr lang="en-GB"/>
              <a:pPr>
                <a:defRPr/>
              </a:pPr>
              <a:t>17/01/2014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CB1DD71-814D-4538-BF12-80CB2AE6C79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8CB91209-3594-4D96-819D-87856B43AC9F}" type="datetimeFigureOut">
              <a:rPr lang="en-GB"/>
              <a:pPr>
                <a:defRPr/>
              </a:pPr>
              <a:t>17/01/2014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A863201-A3A6-4CD9-ADA3-B4314F57ED7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ec.europa.eu/environment/water/flood_risk/links.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4.png"/><Relationship Id="rId12"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0.png"/><Relationship Id="rId5" Type="http://schemas.openxmlformats.org/officeDocument/2006/relationships/image" Target="../media/image22.png"/><Relationship Id="rId15" Type="http://schemas.openxmlformats.org/officeDocument/2006/relationships/image" Target="../media/image29.png"/><Relationship Id="rId10" Type="http://schemas.openxmlformats.org/officeDocument/2006/relationships/image" Target="../media/image19.wmf"/><Relationship Id="rId4" Type="http://schemas.openxmlformats.org/officeDocument/2006/relationships/image" Target="../media/image14.jpeg"/><Relationship Id="rId9" Type="http://schemas.openxmlformats.org/officeDocument/2006/relationships/image" Target="../media/image26.jpe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2.png"/><Relationship Id="rId12" Type="http://schemas.openxmlformats.org/officeDocument/2006/relationships/hyperlink" Target="http://www.youtube.com/user/SciNetNatHaz"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hyperlink" Target="https://twitter.com/SciNetNatHaz" TargetMode="External"/><Relationship Id="rId5" Type="http://schemas.openxmlformats.org/officeDocument/2006/relationships/image" Target="../media/image30.png"/><Relationship Id="rId10" Type="http://schemas.openxmlformats.org/officeDocument/2006/relationships/hyperlink" Target="https://www.facebook.com/scinetnathaz.scinetnathaz" TargetMode="External"/><Relationship Id="rId4" Type="http://schemas.openxmlformats.org/officeDocument/2006/relationships/image" Target="../media/image14.jpeg"/><Relationship Id="rId9" Type="http://schemas.openxmlformats.org/officeDocument/2006/relationships/hyperlink" Target="http://www.scinetnathaz.ne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eost.u-strasbg.fr/omiv/CERG.html" TargetMode="External"/><Relationship Id="rId4" Type="http://schemas.openxmlformats.org/officeDocument/2006/relationships/hyperlink" Target="http://www.emsc-csem.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hyperlink" Target="http://www.iplhq.org/HomePage.aspx?site=portal&amp;tabid=1&amp;lang=fa-IR" TargetMode="External"/><Relationship Id="rId3" Type="http://schemas.openxmlformats.org/officeDocument/2006/relationships/image" Target="../media/image1.png"/><Relationship Id="rId7" Type="http://schemas.openxmlformats.org/officeDocument/2006/relationships/hyperlink" Target="http://www.transferproject.e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seahellarc.gr/" TargetMode="External"/><Relationship Id="rId5" Type="http://schemas.openxmlformats.org/officeDocument/2006/relationships/hyperlink" Target="http://www.saferproject.net/" TargetMode="External"/><Relationship Id="rId4" Type="http://schemas.openxmlformats.org/officeDocument/2006/relationships/hyperlink" Target="http://www.lessloss.org/"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4" cstate="print"/>
          <a:srcRect l="20625" r="18359"/>
          <a:stretch>
            <a:fillRect/>
          </a:stretch>
        </p:blipFill>
        <p:spPr bwMode="auto">
          <a:xfrm>
            <a:off x="-96132" y="1268760"/>
            <a:ext cx="3155964" cy="3527250"/>
          </a:xfrm>
          <a:prstGeom prst="rect">
            <a:avLst/>
          </a:prstGeom>
          <a:noFill/>
          <a:ln w="9525">
            <a:noFill/>
            <a:miter lim="800000"/>
            <a:headEnd/>
            <a:tailEnd/>
          </a:ln>
          <a:effectLst>
            <a:softEdge rad="635000"/>
          </a:effectLst>
        </p:spPr>
      </p:pic>
      <p:sp>
        <p:nvSpPr>
          <p:cNvPr id="8" name="1 - Τίτλος"/>
          <p:cNvSpPr>
            <a:spLocks noGrp="1"/>
          </p:cNvSpPr>
          <p:nvPr>
            <p:ph type="ctrTitle"/>
          </p:nvPr>
        </p:nvSpPr>
        <p:spPr>
          <a:xfrm>
            <a:off x="827584" y="2996952"/>
            <a:ext cx="8100392" cy="1802631"/>
          </a:xfrm>
        </p:spPr>
        <p:txBody>
          <a:bodyPr>
            <a:noAutofit/>
          </a:bodyPr>
          <a:lstStyle/>
          <a:p>
            <a:pPr algn="r"/>
            <a:r>
              <a:rPr lang="en-US" sz="3200" b="1" dirty="0" smtClean="0">
                <a:solidFill>
                  <a:schemeClr val="tx1">
                    <a:lumMod val="75000"/>
                    <a:lumOff val="25000"/>
                  </a:schemeClr>
                </a:solidFill>
                <a:latin typeface="Trebuchet MS" pitchFamily="34" charset="0"/>
              </a:rPr>
              <a:t>Natural Hazard Prevention and Management in the wider Black Sea area: </a:t>
            </a:r>
            <a:r>
              <a:rPr lang="en-US" sz="3200" b="1" dirty="0" smtClean="0">
                <a:solidFill>
                  <a:srgbClr val="0000FF"/>
                </a:solidFill>
                <a:latin typeface="Trebuchet MS" pitchFamily="34" charset="0"/>
              </a:rPr>
              <a:t>the “</a:t>
            </a:r>
            <a:r>
              <a:rPr lang="en-US" sz="3200" b="1" dirty="0" err="1" smtClean="0">
                <a:solidFill>
                  <a:srgbClr val="0000FF"/>
                </a:solidFill>
                <a:latin typeface="Trebuchet MS" pitchFamily="34" charset="0"/>
              </a:rPr>
              <a:t>SciNetNatHaz</a:t>
            </a:r>
            <a:r>
              <a:rPr lang="en-US" sz="3200" b="1" dirty="0" smtClean="0">
                <a:solidFill>
                  <a:srgbClr val="0000FF"/>
                </a:solidFill>
                <a:latin typeface="Trebuchet MS" pitchFamily="34" charset="0"/>
              </a:rPr>
              <a:t>” Project </a:t>
            </a:r>
            <a:endParaRPr lang="el-GR" sz="3200" dirty="0">
              <a:solidFill>
                <a:srgbClr val="0000FF"/>
              </a:solidFill>
              <a:latin typeface="Trebuchet MS" pitchFamily="34" charset="0"/>
            </a:endParaRPr>
          </a:p>
        </p:txBody>
      </p:sp>
      <p:grpSp>
        <p:nvGrpSpPr>
          <p:cNvPr id="19" name="Group 18"/>
          <p:cNvGrpSpPr/>
          <p:nvPr/>
        </p:nvGrpSpPr>
        <p:grpSpPr>
          <a:xfrm>
            <a:off x="4355976" y="1484785"/>
            <a:ext cx="4536504" cy="1659656"/>
            <a:chOff x="1907704" y="1556792"/>
            <a:chExt cx="6012160" cy="2199517"/>
          </a:xfrm>
        </p:grpSpPr>
        <p:pic>
          <p:nvPicPr>
            <p:cNvPr id="2" name="3 - Εικόνα" descr="Powerp Point Presentations.jpg"/>
            <p:cNvPicPr>
              <a:picLocks noChangeAspect="1"/>
            </p:cNvPicPr>
            <p:nvPr/>
          </p:nvPicPr>
          <p:blipFill>
            <a:blip r:embed="rId5" cstate="print"/>
            <a:srcRect l="29591" t="13649" r="33415" b="84499"/>
            <a:stretch>
              <a:fillRect/>
            </a:stretch>
          </p:blipFill>
          <p:spPr>
            <a:xfrm>
              <a:off x="2602452" y="3429000"/>
              <a:ext cx="4622664" cy="327309"/>
            </a:xfrm>
            <a:prstGeom prst="rect">
              <a:avLst/>
            </a:prstGeom>
          </p:spPr>
        </p:pic>
        <p:grpSp>
          <p:nvGrpSpPr>
            <p:cNvPr id="18" name="Group 17"/>
            <p:cNvGrpSpPr/>
            <p:nvPr/>
          </p:nvGrpSpPr>
          <p:grpSpPr>
            <a:xfrm>
              <a:off x="1907704" y="1556792"/>
              <a:ext cx="6012160" cy="1930905"/>
              <a:chOff x="3131840" y="1498095"/>
              <a:chExt cx="6012160" cy="1930905"/>
            </a:xfrm>
          </p:grpSpPr>
          <p:pic>
            <p:nvPicPr>
              <p:cNvPr id="6" name="Picture 5" descr="Top_page_LOGO_2.jpg"/>
              <p:cNvPicPr>
                <a:picLocks noChangeAspect="1"/>
              </p:cNvPicPr>
              <p:nvPr/>
            </p:nvPicPr>
            <p:blipFill>
              <a:blip r:embed="rId6" cstate="print">
                <a:clrChange>
                  <a:clrFrom>
                    <a:srgbClr val="FFFFFF"/>
                  </a:clrFrom>
                  <a:clrTo>
                    <a:srgbClr val="FFFFFF">
                      <a:alpha val="0"/>
                    </a:srgbClr>
                  </a:clrTo>
                </a:clrChange>
              </a:blip>
              <a:srcRect l="1738" t="9658" r="83940" b="13074"/>
              <a:stretch>
                <a:fillRect/>
              </a:stretch>
            </p:blipFill>
            <p:spPr>
              <a:xfrm>
                <a:off x="3131840" y="1498095"/>
                <a:ext cx="2106234" cy="1872208"/>
              </a:xfrm>
              <a:prstGeom prst="rect">
                <a:avLst/>
              </a:prstGeom>
            </p:spPr>
          </p:pic>
          <p:pic>
            <p:nvPicPr>
              <p:cNvPr id="11" name="Picture 10" descr="Top_page_LOGO_2.jpg"/>
              <p:cNvPicPr>
                <a:picLocks noChangeAspect="1"/>
              </p:cNvPicPr>
              <p:nvPr/>
            </p:nvPicPr>
            <p:blipFill>
              <a:blip r:embed="rId6" cstate="print">
                <a:clrChange>
                  <a:clrFrom>
                    <a:srgbClr val="FFFFFF"/>
                  </a:clrFrom>
                  <a:clrTo>
                    <a:srgbClr val="FFFFFF">
                      <a:alpha val="0"/>
                    </a:srgbClr>
                  </a:clrTo>
                </a:clrChange>
              </a:blip>
              <a:srcRect l="78920" t="4829" r="1984" b="8245"/>
              <a:stretch>
                <a:fillRect/>
              </a:stretch>
            </p:blipFill>
            <p:spPr>
              <a:xfrm>
                <a:off x="6599717" y="1520788"/>
                <a:ext cx="2544283" cy="1908212"/>
              </a:xfrm>
              <a:prstGeom prst="rect">
                <a:avLst/>
              </a:prstGeom>
            </p:spPr>
          </p:pic>
          <p:pic>
            <p:nvPicPr>
              <p:cNvPr id="14" name="Picture 13" descr="Top_page_LOGO_2.jpg"/>
              <p:cNvPicPr>
                <a:picLocks noChangeAspect="1"/>
              </p:cNvPicPr>
              <p:nvPr/>
            </p:nvPicPr>
            <p:blipFill>
              <a:blip r:embed="rId6" cstate="print">
                <a:clrChange>
                  <a:clrFrom>
                    <a:srgbClr val="FFFFFF"/>
                  </a:clrFrom>
                  <a:clrTo>
                    <a:srgbClr val="FFFFFF">
                      <a:alpha val="0"/>
                    </a:srgbClr>
                  </a:clrTo>
                </a:clrChange>
              </a:blip>
              <a:srcRect l="41376" t="14488" r="45097" b="8245"/>
              <a:stretch>
                <a:fillRect/>
              </a:stretch>
            </p:blipFill>
            <p:spPr>
              <a:xfrm>
                <a:off x="4932040" y="1534099"/>
                <a:ext cx="1936823" cy="1822893"/>
              </a:xfrm>
              <a:prstGeom prst="rect">
                <a:avLst/>
              </a:prstGeom>
            </p:spPr>
          </p:pic>
        </p:grpSp>
      </p:grpSp>
      <p:sp>
        <p:nvSpPr>
          <p:cNvPr id="17" name="Subtitle 2"/>
          <p:cNvSpPr>
            <a:spLocks noGrp="1"/>
          </p:cNvSpPr>
          <p:nvPr>
            <p:ph type="subTitle" idx="1"/>
          </p:nvPr>
        </p:nvSpPr>
        <p:spPr>
          <a:xfrm>
            <a:off x="539552" y="4725144"/>
            <a:ext cx="8604448" cy="1872208"/>
          </a:xfrm>
        </p:spPr>
        <p:txBody>
          <a:bodyPr rtlCol="0">
            <a:noAutofit/>
          </a:bodyPr>
          <a:lstStyle/>
          <a:p>
            <a:pPr>
              <a:defRPr/>
            </a:pPr>
            <a:r>
              <a:rPr lang="en-US" sz="1600" b="1" dirty="0" err="1" smtClean="0">
                <a:solidFill>
                  <a:schemeClr val="tx1"/>
                </a:solidFill>
              </a:rPr>
              <a:t>Papatheodorou</a:t>
            </a:r>
            <a:r>
              <a:rPr lang="en-US" sz="1600" b="1" dirty="0" smtClean="0">
                <a:solidFill>
                  <a:schemeClr val="tx1"/>
                </a:solidFill>
              </a:rPr>
              <a:t> Konstantinos</a:t>
            </a:r>
            <a:r>
              <a:rPr lang="en-US" sz="1600" baseline="30000" dirty="0" smtClean="0">
                <a:solidFill>
                  <a:schemeClr val="tx1"/>
                </a:solidFill>
              </a:rPr>
              <a:t>1</a:t>
            </a:r>
            <a:r>
              <a:rPr lang="en-US" sz="1600" dirty="0" smtClean="0">
                <a:solidFill>
                  <a:schemeClr val="tx1"/>
                </a:solidFill>
              </a:rPr>
              <a:t>, </a:t>
            </a:r>
            <a:r>
              <a:rPr lang="en-US" sz="1600" dirty="0" err="1" smtClean="0">
                <a:solidFill>
                  <a:schemeClr val="tx1"/>
                </a:solidFill>
              </a:rPr>
              <a:t>Klimis</a:t>
            </a:r>
            <a:r>
              <a:rPr lang="en-US" sz="1600" dirty="0" smtClean="0">
                <a:solidFill>
                  <a:schemeClr val="tx1"/>
                </a:solidFill>
              </a:rPr>
              <a:t> Nikolaos</a:t>
            </a:r>
            <a:r>
              <a:rPr lang="en-US" sz="1600" baseline="30000" dirty="0" smtClean="0">
                <a:solidFill>
                  <a:schemeClr val="tx1"/>
                </a:solidFill>
              </a:rPr>
              <a:t>2</a:t>
            </a:r>
            <a:r>
              <a:rPr lang="en-US" sz="1600" dirty="0" smtClean="0">
                <a:solidFill>
                  <a:schemeClr val="tx1"/>
                </a:solidFill>
              </a:rPr>
              <a:t>, Basil Margaris</a:t>
            </a:r>
            <a:r>
              <a:rPr lang="en-US" sz="1600" baseline="30000" dirty="0" smtClean="0">
                <a:solidFill>
                  <a:schemeClr val="tx1"/>
                </a:solidFill>
              </a:rPr>
              <a:t>3</a:t>
            </a:r>
            <a:r>
              <a:rPr lang="en-US" sz="1600" dirty="0" smtClean="0">
                <a:solidFill>
                  <a:schemeClr val="tx1"/>
                </a:solidFill>
              </a:rPr>
              <a:t>, </a:t>
            </a:r>
            <a:r>
              <a:rPr lang="en-US" sz="1600" dirty="0" err="1" smtClean="0">
                <a:solidFill>
                  <a:schemeClr val="tx1"/>
                </a:solidFill>
              </a:rPr>
              <a:t>Ntouros</a:t>
            </a:r>
            <a:r>
              <a:rPr lang="en-US" sz="1600" dirty="0" smtClean="0">
                <a:solidFill>
                  <a:schemeClr val="tx1"/>
                </a:solidFill>
              </a:rPr>
              <a:t>  Konstantinos</a:t>
            </a:r>
            <a:r>
              <a:rPr lang="en-US" sz="1600" baseline="30000" dirty="0" smtClean="0">
                <a:solidFill>
                  <a:schemeClr val="tx1"/>
                </a:solidFill>
              </a:rPr>
              <a:t>1</a:t>
            </a:r>
            <a:r>
              <a:rPr lang="en-US" sz="1600" dirty="0" smtClean="0">
                <a:solidFill>
                  <a:schemeClr val="tx1"/>
                </a:solidFill>
              </a:rPr>
              <a:t>, </a:t>
            </a:r>
            <a:r>
              <a:rPr lang="en-US" sz="1600" dirty="0" err="1" smtClean="0">
                <a:solidFill>
                  <a:schemeClr val="tx1"/>
                </a:solidFill>
              </a:rPr>
              <a:t>Evangelidis</a:t>
            </a:r>
            <a:r>
              <a:rPr lang="en-US" sz="1600" dirty="0" smtClean="0">
                <a:solidFill>
                  <a:schemeClr val="tx1"/>
                </a:solidFill>
              </a:rPr>
              <a:t> Konstantinos</a:t>
            </a:r>
            <a:r>
              <a:rPr lang="en-US" sz="1600" baseline="30000" dirty="0" smtClean="0">
                <a:solidFill>
                  <a:schemeClr val="tx1"/>
                </a:solidFill>
              </a:rPr>
              <a:t>1</a:t>
            </a:r>
            <a:r>
              <a:rPr lang="en-US" sz="1600" dirty="0" smtClean="0">
                <a:solidFill>
                  <a:schemeClr val="tx1"/>
                </a:solidFill>
              </a:rPr>
              <a:t>, </a:t>
            </a:r>
            <a:r>
              <a:rPr lang="en-US" sz="1600" dirty="0" err="1" smtClean="0">
                <a:solidFill>
                  <a:schemeClr val="tx1"/>
                </a:solidFill>
              </a:rPr>
              <a:t>Konstantinidis</a:t>
            </a:r>
            <a:r>
              <a:rPr lang="en-US" sz="1600" dirty="0" smtClean="0">
                <a:solidFill>
                  <a:schemeClr val="tx1"/>
                </a:solidFill>
              </a:rPr>
              <a:t> Alexandros</a:t>
            </a:r>
            <a:r>
              <a:rPr lang="en-US" sz="1600" baseline="30000" dirty="0" smtClean="0">
                <a:solidFill>
                  <a:schemeClr val="tx1"/>
                </a:solidFill>
              </a:rPr>
              <a:t>1.</a:t>
            </a:r>
            <a:endParaRPr lang="el-GR" sz="1600" dirty="0" smtClean="0">
              <a:solidFill>
                <a:schemeClr val="tx1"/>
              </a:solidFill>
            </a:endParaRPr>
          </a:p>
          <a:p>
            <a:pPr>
              <a:defRPr/>
            </a:pPr>
            <a:endParaRPr lang="el-GR" sz="1600" dirty="0" smtClean="0">
              <a:solidFill>
                <a:schemeClr val="tx1"/>
              </a:solidFill>
            </a:endParaRPr>
          </a:p>
          <a:p>
            <a:pPr algn="l">
              <a:defRPr/>
            </a:pPr>
            <a:r>
              <a:rPr lang="en-US" sz="1500" b="1" dirty="0" smtClean="0">
                <a:solidFill>
                  <a:schemeClr val="tx1"/>
                </a:solidFill>
              </a:rPr>
              <a:t>1. </a:t>
            </a:r>
            <a:r>
              <a:rPr lang="en-US" sz="1500" dirty="0" smtClean="0">
                <a:solidFill>
                  <a:schemeClr val="tx1"/>
                </a:solidFill>
              </a:rPr>
              <a:t>Technological Educational Institute of Kentriki Makedonia, Dept. of Civil, Surveying and </a:t>
            </a:r>
            <a:r>
              <a:rPr lang="en-US" sz="1500" dirty="0" err="1" smtClean="0">
                <a:solidFill>
                  <a:schemeClr val="tx1"/>
                </a:solidFill>
              </a:rPr>
              <a:t>Geoinformatics</a:t>
            </a:r>
            <a:r>
              <a:rPr lang="en-US" sz="1500" dirty="0" smtClean="0">
                <a:solidFill>
                  <a:schemeClr val="tx1"/>
                </a:solidFill>
              </a:rPr>
              <a:t> Engineering, Hellas; </a:t>
            </a:r>
            <a:r>
              <a:rPr lang="en-US" sz="1500" b="1" dirty="0" smtClean="0">
                <a:solidFill>
                  <a:schemeClr val="tx1"/>
                </a:solidFill>
              </a:rPr>
              <a:t>2. </a:t>
            </a:r>
            <a:r>
              <a:rPr lang="en-US" sz="1500" dirty="0" smtClean="0">
                <a:solidFill>
                  <a:schemeClr val="tx1"/>
                </a:solidFill>
              </a:rPr>
              <a:t>Democritus University of Thrace, Hellas; </a:t>
            </a:r>
            <a:r>
              <a:rPr lang="en-US" sz="1500" b="1" dirty="0" smtClean="0">
                <a:solidFill>
                  <a:schemeClr val="tx1"/>
                </a:solidFill>
              </a:rPr>
              <a:t>3.</a:t>
            </a:r>
            <a:r>
              <a:rPr lang="en-US" sz="1500" dirty="0" smtClean="0">
                <a:solidFill>
                  <a:schemeClr val="tx1"/>
                </a:solidFill>
              </a:rPr>
              <a:t> Institute of Engineering Seismology &amp; Earthquake Design, Thessaloniki, Hellas</a:t>
            </a:r>
            <a:endParaRPr lang="en-GB" sz="15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7544" y="-14571960"/>
            <a:ext cx="8352928" cy="21169312"/>
          </a:xfrm>
          <a:prstGeom prst="rect">
            <a:avLst/>
          </a:prstGeom>
          <a:noFill/>
        </p:spPr>
        <p:txBody>
          <a:bodyPr wrap="square" rtlCol="0">
            <a:spAutoFit/>
          </a:bodyPr>
          <a:lstStyle/>
          <a:p>
            <a:pPr marL="273050" lvl="0" indent="-273050">
              <a:buFont typeface="Arial" pitchFamily="34" charset="0"/>
              <a:buChar char="•"/>
            </a:pPr>
            <a:r>
              <a:rPr lang="en-US" sz="3200" dirty="0" smtClean="0"/>
              <a:t>The</a:t>
            </a:r>
            <a:r>
              <a:rPr lang="en-US" sz="3200" b="1" dirty="0" smtClean="0"/>
              <a:t> </a:t>
            </a:r>
            <a:r>
              <a:rPr lang="en-US" sz="3200" b="1" dirty="0" smtClean="0">
                <a:solidFill>
                  <a:srgbClr val="0000FF"/>
                </a:solidFill>
              </a:rPr>
              <a:t>CRUE ERA-NET</a:t>
            </a:r>
            <a:r>
              <a:rPr lang="en-US" sz="3200" dirty="0" smtClean="0">
                <a:solidFill>
                  <a:srgbClr val="0000FF"/>
                </a:solidFill>
              </a:rPr>
              <a:t> </a:t>
            </a:r>
            <a:r>
              <a:rPr lang="en-US" sz="3200" dirty="0" smtClean="0"/>
              <a:t>project which “</a:t>
            </a:r>
            <a:r>
              <a:rPr lang="en-US" sz="3200" i="1" dirty="0" smtClean="0"/>
              <a:t>aims to introduce structure within the area of </a:t>
            </a:r>
            <a:r>
              <a:rPr lang="en-US" sz="3200" b="1" i="1" dirty="0" smtClean="0"/>
              <a:t>European Flood Research</a:t>
            </a:r>
            <a:r>
              <a:rPr lang="en-US" sz="3200" i="1" dirty="0" smtClean="0"/>
              <a:t> by </a:t>
            </a:r>
            <a:r>
              <a:rPr lang="en-US" sz="3200" b="1" i="1" dirty="0" smtClean="0"/>
              <a:t>improving co-ordination between national </a:t>
            </a:r>
            <a:r>
              <a:rPr lang="en-US" sz="3200" b="1" i="1" dirty="0" err="1" smtClean="0"/>
              <a:t>programmes</a:t>
            </a:r>
            <a:r>
              <a:rPr lang="en-US" sz="3200" i="1" dirty="0" smtClean="0"/>
              <a:t>. </a:t>
            </a:r>
            <a:endParaRPr lang="el-GR" sz="3200" dirty="0" smtClean="0"/>
          </a:p>
          <a:p>
            <a:pPr marL="273050" lvl="0" indent="-273050">
              <a:buFont typeface="Arial" pitchFamily="34" charset="0"/>
              <a:buChar char="•"/>
            </a:pPr>
            <a:r>
              <a:rPr lang="en-US" sz="3200" dirty="0" smtClean="0"/>
              <a:t>The Project</a:t>
            </a:r>
            <a:r>
              <a:rPr lang="en-US" sz="3200" b="1" dirty="0" smtClean="0"/>
              <a:t> "</a:t>
            </a:r>
            <a:r>
              <a:rPr lang="en-US" sz="3200" b="1" dirty="0" smtClean="0">
                <a:solidFill>
                  <a:srgbClr val="0000FF"/>
                </a:solidFill>
              </a:rPr>
              <a:t>RIVERCROSS</a:t>
            </a:r>
            <a:r>
              <a:rPr lang="en-US" sz="3200" b="1" dirty="0" smtClean="0"/>
              <a:t> -</a:t>
            </a:r>
            <a:r>
              <a:rPr lang="en-US" sz="3200" dirty="0" smtClean="0"/>
              <a:t> </a:t>
            </a:r>
            <a:r>
              <a:rPr lang="en-US" sz="3200" b="1" dirty="0" smtClean="0"/>
              <a:t>Cross-border</a:t>
            </a:r>
            <a:r>
              <a:rPr lang="en-US" sz="3200" dirty="0" smtClean="0"/>
              <a:t> </a:t>
            </a:r>
            <a:r>
              <a:rPr lang="en-US" sz="3200" b="1" dirty="0" smtClean="0"/>
              <a:t>cooperation</a:t>
            </a:r>
            <a:r>
              <a:rPr lang="en-US" sz="3200" dirty="0" smtClean="0"/>
              <a:t> </a:t>
            </a:r>
            <a:r>
              <a:rPr lang="en-US" sz="3200" b="1" dirty="0" smtClean="0"/>
              <a:t>on</a:t>
            </a:r>
            <a:r>
              <a:rPr lang="en-US" sz="3200" dirty="0" smtClean="0"/>
              <a:t> </a:t>
            </a:r>
            <a:r>
              <a:rPr lang="en-US" sz="3200" b="1" dirty="0" smtClean="0"/>
              <a:t>flood</a:t>
            </a:r>
            <a:r>
              <a:rPr lang="en-US" sz="3200" dirty="0" smtClean="0"/>
              <a:t> </a:t>
            </a:r>
            <a:r>
              <a:rPr lang="en-US" sz="3200" b="1" dirty="0" smtClean="0"/>
              <a:t>basin River</a:t>
            </a:r>
            <a:r>
              <a:rPr lang="en-US" sz="3200" dirty="0" smtClean="0"/>
              <a:t> </a:t>
            </a:r>
            <a:r>
              <a:rPr lang="en-US" sz="3200" b="1" dirty="0" err="1" smtClean="0"/>
              <a:t>Evros</a:t>
            </a:r>
            <a:r>
              <a:rPr lang="en-US" sz="3200" dirty="0" smtClean="0"/>
              <a:t> </a:t>
            </a:r>
            <a:r>
              <a:rPr lang="en-US" sz="3200" b="1" dirty="0" smtClean="0"/>
              <a:t>/ Maritza / </a:t>
            </a:r>
            <a:r>
              <a:rPr lang="en-US" sz="3200" b="1" dirty="0" err="1" smtClean="0"/>
              <a:t>Meric</a:t>
            </a:r>
            <a:r>
              <a:rPr lang="en-US" sz="3200" b="1" dirty="0" smtClean="0"/>
              <a:t> : </a:t>
            </a:r>
            <a:r>
              <a:rPr lang="en-US" sz="3200" dirty="0" err="1" smtClean="0"/>
              <a:t>transboundary</a:t>
            </a:r>
            <a:r>
              <a:rPr lang="en-US" sz="3200" dirty="0" smtClean="0"/>
              <a:t> water management.</a:t>
            </a:r>
            <a:endParaRPr lang="el-GR" sz="3200" dirty="0" smtClean="0"/>
          </a:p>
          <a:p>
            <a:pPr marL="273050" lvl="0" indent="-273050">
              <a:buFont typeface="Arial" pitchFamily="34" charset="0"/>
              <a:buChar char="•"/>
            </a:pPr>
            <a:r>
              <a:rPr lang="en-US" sz="3200" dirty="0" smtClean="0"/>
              <a:t>"</a:t>
            </a:r>
            <a:r>
              <a:rPr lang="en-US" sz="3200" b="1" dirty="0" smtClean="0">
                <a:solidFill>
                  <a:srgbClr val="0000FF"/>
                </a:solidFill>
              </a:rPr>
              <a:t>Observation of quantitative and</a:t>
            </a:r>
            <a:r>
              <a:rPr lang="en-US" sz="3200" dirty="0" smtClean="0">
                <a:solidFill>
                  <a:srgbClr val="0000FF"/>
                </a:solidFill>
              </a:rPr>
              <a:t> </a:t>
            </a:r>
            <a:r>
              <a:rPr lang="en-US" sz="3200" b="1" dirty="0" smtClean="0">
                <a:solidFill>
                  <a:srgbClr val="0000FF"/>
                </a:solidFill>
              </a:rPr>
              <a:t>qualitative characteristics of rivers </a:t>
            </a:r>
            <a:r>
              <a:rPr lang="en-US" sz="3200" b="1" dirty="0" err="1" smtClean="0">
                <a:solidFill>
                  <a:srgbClr val="0000FF"/>
                </a:solidFill>
              </a:rPr>
              <a:t>Erythropotamos</a:t>
            </a:r>
            <a:r>
              <a:rPr lang="en-US" sz="3200" dirty="0" smtClean="0">
                <a:solidFill>
                  <a:srgbClr val="0000FF"/>
                </a:solidFill>
              </a:rPr>
              <a:t>, </a:t>
            </a:r>
            <a:r>
              <a:rPr lang="en-US" sz="3200" b="1" dirty="0" err="1" smtClean="0">
                <a:solidFill>
                  <a:srgbClr val="0000FF"/>
                </a:solidFill>
              </a:rPr>
              <a:t>Ardas</a:t>
            </a:r>
            <a:r>
              <a:rPr lang="en-US" sz="3200" dirty="0" smtClean="0">
                <a:solidFill>
                  <a:srgbClr val="0000FF"/>
                </a:solidFill>
              </a:rPr>
              <a:t> </a:t>
            </a:r>
            <a:r>
              <a:rPr lang="en-US" sz="3200" b="1" dirty="0" smtClean="0">
                <a:solidFill>
                  <a:srgbClr val="0000FF"/>
                </a:solidFill>
              </a:rPr>
              <a:t>and </a:t>
            </a:r>
            <a:r>
              <a:rPr lang="en-US" sz="3200" b="1" dirty="0" err="1" smtClean="0">
                <a:solidFill>
                  <a:srgbClr val="0000FF"/>
                </a:solidFill>
              </a:rPr>
              <a:t>Evros</a:t>
            </a:r>
            <a:r>
              <a:rPr lang="en-US" sz="3200" dirty="0" smtClean="0">
                <a:solidFill>
                  <a:srgbClr val="0000FF"/>
                </a:solidFill>
              </a:rPr>
              <a:t> </a:t>
            </a:r>
            <a:r>
              <a:rPr lang="en-US" sz="3200" b="1" dirty="0" smtClean="0"/>
              <a:t>Region</a:t>
            </a:r>
            <a:r>
              <a:rPr lang="en-US" sz="3200" dirty="0" smtClean="0"/>
              <a:t> </a:t>
            </a:r>
            <a:r>
              <a:rPr lang="en-US" sz="3200" b="1" dirty="0" smtClean="0"/>
              <a:t>Eastern</a:t>
            </a:r>
            <a:r>
              <a:rPr lang="en-US" sz="3200" dirty="0" smtClean="0"/>
              <a:t> </a:t>
            </a:r>
            <a:r>
              <a:rPr lang="en-US" sz="3200" b="1" dirty="0" smtClean="0"/>
              <a:t>Macedonia and</a:t>
            </a:r>
            <a:r>
              <a:rPr lang="en-US" sz="3200" dirty="0" smtClean="0"/>
              <a:t> </a:t>
            </a:r>
            <a:r>
              <a:rPr lang="en-US" sz="3200" b="1" dirty="0" smtClean="0"/>
              <a:t>Thrace</a:t>
            </a:r>
            <a:r>
              <a:rPr lang="en-US" sz="3200" dirty="0" smtClean="0"/>
              <a:t>“: flood forecasting system.</a:t>
            </a:r>
            <a:endParaRPr lang="el-GR" sz="3200" dirty="0" smtClean="0"/>
          </a:p>
          <a:p>
            <a:pPr marL="273050" lvl="0" indent="-273050">
              <a:buFont typeface="Arial" pitchFamily="34" charset="0"/>
              <a:buChar char="•"/>
            </a:pPr>
            <a:r>
              <a:rPr lang="en-US" sz="3200" b="1" dirty="0" err="1" smtClean="0">
                <a:solidFill>
                  <a:srgbClr val="0000FF"/>
                </a:solidFill>
              </a:rPr>
              <a:t>FLOODSite</a:t>
            </a:r>
            <a:r>
              <a:rPr lang="en-US" sz="3200" b="1" dirty="0" smtClean="0"/>
              <a:t> – Integrated Flood Risk Analysis and Management Methodologies: </a:t>
            </a:r>
            <a:r>
              <a:rPr lang="en-US" sz="3200" i="1" dirty="0" smtClean="0"/>
              <a:t>physical, environmental, ecological and socio-economic aspects of floods from </a:t>
            </a:r>
            <a:r>
              <a:rPr lang="en-US" sz="3200" b="1" i="1" dirty="0" smtClean="0"/>
              <a:t>rivers, estuaries and the sea</a:t>
            </a:r>
            <a:r>
              <a:rPr lang="en-US" sz="3200" i="1" dirty="0" smtClean="0"/>
              <a:t>. </a:t>
            </a:r>
            <a:endParaRPr lang="el-GR" sz="3200" dirty="0" smtClean="0"/>
          </a:p>
          <a:p>
            <a:pPr marL="273050" lvl="0" indent="-273050">
              <a:buFont typeface="Arial" pitchFamily="34" charset="0"/>
              <a:buChar char="•"/>
            </a:pPr>
            <a:r>
              <a:rPr lang="en-US" sz="3200" b="1" dirty="0" smtClean="0">
                <a:solidFill>
                  <a:srgbClr val="0000FF"/>
                </a:solidFill>
              </a:rPr>
              <a:t>Regional Strategy for Disaster Prevention -</a:t>
            </a:r>
            <a:r>
              <a:rPr lang="en-US" sz="3200" b="1" dirty="0" err="1" smtClean="0">
                <a:solidFill>
                  <a:srgbClr val="0000FF"/>
                </a:solidFill>
              </a:rPr>
              <a:t>CivPro</a:t>
            </a:r>
            <a:r>
              <a:rPr lang="en-US" sz="3200" dirty="0" smtClean="0"/>
              <a:t>. </a:t>
            </a:r>
            <a:endParaRPr lang="el-GR" sz="3200" dirty="0" smtClean="0"/>
          </a:p>
          <a:p>
            <a:pPr marL="273050" lvl="0" indent="-273050">
              <a:buFont typeface="Arial" pitchFamily="34" charset="0"/>
              <a:buChar char="•"/>
            </a:pPr>
            <a:r>
              <a:rPr lang="en-US" sz="3200" dirty="0" smtClean="0"/>
              <a:t>The “</a:t>
            </a:r>
            <a:r>
              <a:rPr lang="en-US" sz="3200" b="1" dirty="0" smtClean="0">
                <a:solidFill>
                  <a:srgbClr val="0000FF"/>
                </a:solidFill>
              </a:rPr>
              <a:t>FLINKMAN</a:t>
            </a:r>
            <a:r>
              <a:rPr lang="en-US" sz="3200" dirty="0" smtClean="0"/>
              <a:t>” project : development of a suitable framework through the preparation of a flood management plan.</a:t>
            </a:r>
            <a:endParaRPr lang="el-GR" sz="3200" dirty="0" smtClean="0"/>
          </a:p>
          <a:p>
            <a:pPr marL="273050" lvl="0" indent="-273050">
              <a:buFont typeface="Arial" pitchFamily="34" charset="0"/>
              <a:buChar char="•"/>
            </a:pPr>
            <a:r>
              <a:rPr lang="en-US" sz="3200" dirty="0" smtClean="0"/>
              <a:t>Project SEE/A/118/2.2/X:</a:t>
            </a:r>
            <a:r>
              <a:rPr lang="en-US" sz="3200" dirty="0" smtClean="0">
                <a:solidFill>
                  <a:srgbClr val="0000FF"/>
                </a:solidFill>
              </a:rPr>
              <a:t> </a:t>
            </a:r>
            <a:r>
              <a:rPr lang="en-US" sz="3200" b="1" dirty="0" smtClean="0">
                <a:solidFill>
                  <a:srgbClr val="0000FF"/>
                </a:solidFill>
              </a:rPr>
              <a:t>Practical Use of </a:t>
            </a:r>
            <a:r>
              <a:rPr lang="en-US" sz="3200" b="1" dirty="0" err="1" smtClean="0">
                <a:solidFill>
                  <a:srgbClr val="0000FF"/>
                </a:solidFill>
              </a:rPr>
              <a:t>MONITORing</a:t>
            </a:r>
            <a:r>
              <a:rPr lang="en-US" sz="3200" b="1" dirty="0" smtClean="0">
                <a:solidFill>
                  <a:srgbClr val="0000FF"/>
                </a:solidFill>
              </a:rPr>
              <a:t> in Natural Disaster Management – Project “MONITOR II</a:t>
            </a:r>
            <a:r>
              <a:rPr lang="en-US" sz="3200" dirty="0" smtClean="0">
                <a:solidFill>
                  <a:srgbClr val="0000FF"/>
                </a:solidFill>
              </a:rPr>
              <a:t>”</a:t>
            </a:r>
            <a:r>
              <a:rPr lang="en-US" sz="3200" dirty="0" smtClean="0"/>
              <a:t>: improve communication among Disaster Management Experts. </a:t>
            </a:r>
          </a:p>
          <a:p>
            <a:pPr marL="273050" indent="-273050">
              <a:buFont typeface="Arial" pitchFamily="34" charset="0"/>
              <a:buChar char="•"/>
            </a:pPr>
            <a:r>
              <a:rPr lang="en-US" sz="3200" b="1" dirty="0" smtClean="0"/>
              <a:t>Project </a:t>
            </a:r>
            <a:r>
              <a:rPr lang="en-US" sz="3200" b="1" dirty="0" smtClean="0">
                <a:solidFill>
                  <a:srgbClr val="0000FF"/>
                </a:solidFill>
              </a:rPr>
              <a:t>FLAPP</a:t>
            </a:r>
            <a:r>
              <a:rPr lang="en-US" sz="3200" b="1" dirty="0" smtClean="0"/>
              <a:t> – Flood Prevention in Border Areas</a:t>
            </a:r>
          </a:p>
          <a:p>
            <a:pPr marL="273050" lvl="0" indent="-273050">
              <a:buFont typeface="Arial" pitchFamily="34" charset="0"/>
              <a:buChar char="•"/>
            </a:pPr>
            <a:r>
              <a:rPr lang="en-US" sz="3200" b="1" dirty="0" smtClean="0">
                <a:solidFill>
                  <a:srgbClr val="0000FF"/>
                </a:solidFill>
              </a:rPr>
              <a:t>Flood warning system establishment in </a:t>
            </a:r>
            <a:r>
              <a:rPr lang="en-US" sz="3200" b="1" dirty="0" err="1" smtClean="0">
                <a:solidFill>
                  <a:srgbClr val="0000FF"/>
                </a:solidFill>
              </a:rPr>
              <a:t>Arda</a:t>
            </a:r>
            <a:r>
              <a:rPr lang="en-US" sz="3200" b="1" dirty="0" smtClean="0">
                <a:solidFill>
                  <a:srgbClr val="0000FF"/>
                </a:solidFill>
              </a:rPr>
              <a:t> </a:t>
            </a:r>
            <a:r>
              <a:rPr lang="en-US" sz="3200" b="1" dirty="0" smtClean="0"/>
              <a:t>river basin for </a:t>
            </a:r>
            <a:r>
              <a:rPr lang="en-US" sz="3200" b="1" dirty="0" err="1" smtClean="0"/>
              <a:t>minimising</a:t>
            </a:r>
            <a:r>
              <a:rPr lang="en-US" sz="3200" b="1" dirty="0" smtClean="0"/>
              <a:t> the risk in the cross border area</a:t>
            </a:r>
            <a:r>
              <a:rPr lang="en-US" sz="3200" dirty="0" smtClean="0"/>
              <a:t> (</a:t>
            </a:r>
            <a:r>
              <a:rPr lang="en-US" sz="3200" b="1" dirty="0" smtClean="0"/>
              <a:t>ARDAFORECAST</a:t>
            </a:r>
            <a:r>
              <a:rPr lang="en-US" sz="3200" dirty="0" smtClean="0"/>
              <a:t>). </a:t>
            </a:r>
            <a:endParaRPr lang="el-GR" sz="3200" dirty="0" smtClean="0"/>
          </a:p>
          <a:p>
            <a:pPr marL="273050" lvl="0" indent="-273050">
              <a:buFont typeface="Arial" pitchFamily="34" charset="0"/>
              <a:buChar char="•"/>
            </a:pPr>
            <a:r>
              <a:rPr lang="en-US" sz="3200" dirty="0" smtClean="0"/>
              <a:t>Project </a:t>
            </a:r>
            <a:r>
              <a:rPr lang="en-US" sz="3200" b="1" dirty="0" err="1" smtClean="0"/>
              <a:t>FLoods</a:t>
            </a:r>
            <a:r>
              <a:rPr lang="en-US" sz="3200" b="1" dirty="0" smtClean="0"/>
              <a:t> and </a:t>
            </a:r>
            <a:r>
              <a:rPr lang="en-US" sz="3200" b="1" dirty="0" err="1" smtClean="0"/>
              <a:t>fIre</a:t>
            </a:r>
            <a:r>
              <a:rPr lang="en-US" sz="3200" b="1" dirty="0" smtClean="0"/>
              <a:t> Risk assessment – </a:t>
            </a:r>
            <a:r>
              <a:rPr lang="en-US" sz="3200" b="1" dirty="0" smtClean="0">
                <a:solidFill>
                  <a:srgbClr val="0000FF"/>
                </a:solidFill>
              </a:rPr>
              <a:t>FLIRE</a:t>
            </a:r>
            <a:r>
              <a:rPr lang="en-US" sz="3200" dirty="0" smtClean="0"/>
              <a:t>. </a:t>
            </a:r>
            <a:endParaRPr lang="el-GR" sz="3200" dirty="0" smtClean="0"/>
          </a:p>
          <a:p>
            <a:pPr marL="273050" lvl="0" indent="-273050">
              <a:buFont typeface="Arial" pitchFamily="34" charset="0"/>
              <a:buChar char="•"/>
            </a:pPr>
            <a:r>
              <a:rPr lang="en-US" sz="3200" b="1" dirty="0" smtClean="0">
                <a:solidFill>
                  <a:srgbClr val="0000FF"/>
                </a:solidFill>
              </a:rPr>
              <a:t>FLOODRELIEF</a:t>
            </a:r>
            <a:r>
              <a:rPr lang="en-US" sz="3200" b="1" dirty="0" smtClean="0"/>
              <a:t>: </a:t>
            </a:r>
            <a:r>
              <a:rPr lang="en-US" sz="3200" b="1" dirty="0" err="1" smtClean="0"/>
              <a:t>REaL-tImE</a:t>
            </a:r>
            <a:r>
              <a:rPr lang="en-US" sz="3200" b="1" dirty="0" smtClean="0"/>
              <a:t> Flood Decision Support System Integrating Hydrological, Meteorological and Remote Sensing Technologies. </a:t>
            </a:r>
            <a:endParaRPr lang="el-GR" sz="3200" dirty="0" smtClean="0"/>
          </a:p>
          <a:p>
            <a:pPr marL="273050" lvl="0" indent="-273050">
              <a:buFont typeface="Arial" pitchFamily="34" charset="0"/>
              <a:buChar char="•"/>
            </a:pPr>
            <a:r>
              <a:rPr lang="en-US" sz="3200" b="1" dirty="0" smtClean="0">
                <a:solidFill>
                  <a:srgbClr val="0000FF"/>
                </a:solidFill>
              </a:rPr>
              <a:t>ECOFLOOD</a:t>
            </a:r>
            <a:r>
              <a:rPr lang="en-US" sz="3200" b="1" dirty="0" smtClean="0"/>
              <a:t>: Towards Natural Flood Reduction Strategies: </a:t>
            </a:r>
            <a:r>
              <a:rPr lang="en-US" sz="3200" dirty="0" smtClean="0"/>
              <a:t>objective of the project is to </a:t>
            </a:r>
            <a:r>
              <a:rPr lang="en-US" sz="3200" b="1" dirty="0" smtClean="0"/>
              <a:t>stimulate creation of floodplains</a:t>
            </a:r>
            <a:endParaRPr lang="el-GR" sz="3200" dirty="0" smtClean="0"/>
          </a:p>
          <a:p>
            <a:pPr marL="273050" lvl="0" indent="-273050">
              <a:buFont typeface="Arial" pitchFamily="34" charset="0"/>
              <a:buChar char="•"/>
            </a:pPr>
            <a:r>
              <a:rPr lang="en-US" sz="3200" b="1" dirty="0" smtClean="0">
                <a:solidFill>
                  <a:srgbClr val="0000FF"/>
                </a:solidFill>
              </a:rPr>
              <a:t>ACTIF</a:t>
            </a:r>
            <a:r>
              <a:rPr lang="en-US" sz="3200" b="1" dirty="0" smtClean="0"/>
              <a:t>: Achieving Technology Innovation in Flood Forecasting.</a:t>
            </a:r>
          </a:p>
        </p:txBody>
      </p:sp>
      <p:pic>
        <p:nvPicPr>
          <p:cNvPr id="6" name="Picture 5" descr="Slide1.JPG"/>
          <p:cNvPicPr>
            <a:picLocks noChangeAspect="1"/>
          </p:cNvPicPr>
          <p:nvPr/>
        </p:nvPicPr>
        <p:blipFill>
          <a:blip r:embed="rId4"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pic>
        <p:nvPicPr>
          <p:cNvPr id="8" name="Picture 7" descr="Slide1.JPG"/>
          <p:cNvPicPr>
            <a:picLocks noChangeAspect="1"/>
          </p:cNvPicPr>
          <p:nvPr/>
        </p:nvPicPr>
        <p:blipFill>
          <a:blip r:embed="rId4" cstate="print"/>
          <a:srcRect b="77300"/>
          <a:stretch>
            <a:fillRect/>
          </a:stretch>
        </p:blipFill>
        <p:spPr>
          <a:xfrm>
            <a:off x="0" y="0"/>
            <a:ext cx="9144000" cy="1556792"/>
          </a:xfrm>
          <a:prstGeom prst="rect">
            <a:avLst/>
          </a:prstGeom>
        </p:spPr>
      </p:pic>
      <p:sp>
        <p:nvSpPr>
          <p:cNvPr id="7" name="5 - Τίτλος"/>
          <p:cNvSpPr txBox="1">
            <a:spLocks/>
          </p:cNvSpPr>
          <p:nvPr/>
        </p:nvSpPr>
        <p:spPr bwMode="auto">
          <a:xfrm>
            <a:off x="323528"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Research </a:t>
            </a:r>
            <a:r>
              <a:rPr lang="en-US" sz="3000" b="1" dirty="0" smtClean="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Projects (2/3)</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000" fill="hold"/>
                                        <p:tgtEl>
                                          <p:spTgt spid="3"/>
                                        </p:tgtEl>
                                        <p:attrNameLst>
                                          <p:attrName>ppt_x</p:attrName>
                                        </p:attrNameLst>
                                      </p:cBhvr>
                                      <p:tavLst>
                                        <p:tav tm="0">
                                          <p:val>
                                            <p:strVal val="#ppt_x"/>
                                          </p:val>
                                        </p:tav>
                                        <p:tav tm="100000">
                                          <p:val>
                                            <p:strVal val="#ppt_x"/>
                                          </p:val>
                                        </p:tav>
                                      </p:tavLst>
                                    </p:anim>
                                    <p:anim calcmode="lin" valueType="num">
                                      <p:cBhvr additive="base">
                                        <p:cTn id="8" dur="1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7544" y="-12616617"/>
            <a:ext cx="8352928" cy="19474617"/>
          </a:xfrm>
          <a:prstGeom prst="rect">
            <a:avLst/>
          </a:prstGeom>
          <a:noFill/>
        </p:spPr>
        <p:txBody>
          <a:bodyPr wrap="square" rtlCol="0">
            <a:spAutoFit/>
          </a:bodyPr>
          <a:lstStyle/>
          <a:p>
            <a:pPr marL="273050" lvl="0" indent="-273050">
              <a:buFont typeface="Arial" pitchFamily="34" charset="0"/>
              <a:buChar char="•"/>
            </a:pPr>
            <a:r>
              <a:rPr lang="en-US" sz="3200" b="1" dirty="0" smtClean="0">
                <a:solidFill>
                  <a:srgbClr val="0000FF"/>
                </a:solidFill>
              </a:rPr>
              <a:t>DESWAT</a:t>
            </a:r>
            <a:r>
              <a:rPr lang="en-US" sz="3200" b="1" dirty="0" smtClean="0"/>
              <a:t> project </a:t>
            </a:r>
            <a:r>
              <a:rPr lang="en-US" sz="3200" dirty="0" smtClean="0"/>
              <a:t>(</a:t>
            </a:r>
            <a:r>
              <a:rPr lang="en-US" sz="3200" b="1" dirty="0" smtClean="0">
                <a:solidFill>
                  <a:srgbClr val="0000FF"/>
                </a:solidFill>
              </a:rPr>
              <a:t>Destructive Water Abatement and Control of Water Disasters</a:t>
            </a:r>
            <a:r>
              <a:rPr lang="en-US" sz="3200" dirty="0" smtClean="0"/>
              <a:t>) The program is an initiative of the Romania  Ministry of Environment and Water Management (MMGA) to </a:t>
            </a:r>
            <a:r>
              <a:rPr lang="en-US" sz="3200" b="1" dirty="0" smtClean="0"/>
              <a:t>improve</a:t>
            </a:r>
            <a:r>
              <a:rPr lang="en-US" sz="3200" dirty="0" smtClean="0"/>
              <a:t> the water  management authority National Administration </a:t>
            </a:r>
            <a:r>
              <a:rPr lang="en-US" sz="3200" dirty="0" err="1" smtClean="0"/>
              <a:t>Apele</a:t>
            </a:r>
            <a:r>
              <a:rPr lang="en-US" sz="3200" dirty="0" smtClean="0"/>
              <a:t> </a:t>
            </a:r>
            <a:r>
              <a:rPr lang="en-US" sz="3200" dirty="0" err="1" smtClean="0"/>
              <a:t>Romane</a:t>
            </a:r>
            <a:r>
              <a:rPr lang="en-US" sz="3200" dirty="0" smtClean="0"/>
              <a:t> (ANAR)'s </a:t>
            </a:r>
            <a:r>
              <a:rPr lang="en-US" sz="3200" b="1" dirty="0" smtClean="0"/>
              <a:t>flood  monitoring capacity</a:t>
            </a:r>
            <a:r>
              <a:rPr lang="en-US" sz="3200" dirty="0" smtClean="0"/>
              <a:t>, as well as to improve its National Institute of Hydrology  and Water Management </a:t>
            </a:r>
            <a:r>
              <a:rPr lang="en-US" sz="3200" b="1" dirty="0" smtClean="0"/>
              <a:t>flood modeling and prediction capabilities</a:t>
            </a:r>
            <a:r>
              <a:rPr lang="en-US" sz="3200" dirty="0" smtClean="0"/>
              <a:t>.</a:t>
            </a:r>
            <a:endParaRPr lang="el-GR" sz="3200" dirty="0" smtClean="0"/>
          </a:p>
          <a:p>
            <a:pPr marL="273050" lvl="0" indent="-273050">
              <a:buFont typeface="Arial" pitchFamily="34" charset="0"/>
              <a:buChar char="•"/>
            </a:pPr>
            <a:r>
              <a:rPr lang="en-US" sz="3200" b="1" dirty="0" smtClean="0">
                <a:solidFill>
                  <a:srgbClr val="0000FF"/>
                </a:solidFill>
              </a:rPr>
              <a:t>ROMANIAN FLASH FLOOD GUIDANCE </a:t>
            </a:r>
            <a:r>
              <a:rPr lang="en-US" sz="3200" b="1" dirty="0" smtClean="0"/>
              <a:t>(RO_FFG):</a:t>
            </a:r>
            <a:r>
              <a:rPr lang="en-US" sz="3200" dirty="0" smtClean="0"/>
              <a:t> “</a:t>
            </a:r>
            <a:r>
              <a:rPr lang="en-US" sz="3200" i="1" dirty="0" smtClean="0"/>
              <a:t>The objective of this technology transfer project is to design, develop and </a:t>
            </a:r>
            <a:r>
              <a:rPr lang="en-US" sz="3200" b="1" i="1" dirty="0" smtClean="0"/>
              <a:t>test</a:t>
            </a:r>
            <a:r>
              <a:rPr lang="en-US" sz="3200" i="1" dirty="0" smtClean="0"/>
              <a:t> the components of an </a:t>
            </a:r>
            <a:r>
              <a:rPr lang="en-US" sz="3200" b="1" i="1" dirty="0" smtClean="0"/>
              <a:t>operational flash flood guidance system for Romania</a:t>
            </a:r>
            <a:r>
              <a:rPr lang="en-US" sz="3200" i="1" dirty="0" smtClean="0"/>
              <a:t>. Radar rainfall estimates and a number of real time on-site precipitation sensors will be used to provide input to the system. The flash flood guidance system will be implemented by HRC at the National Institute for Hydrology and Water Management (NIHWM) in Bucharest.”</a:t>
            </a:r>
            <a:endParaRPr lang="el-GR" sz="3200" dirty="0" smtClean="0"/>
          </a:p>
          <a:p>
            <a:pPr marL="273050" lvl="0" indent="-273050">
              <a:buFont typeface="Arial" pitchFamily="34" charset="0"/>
              <a:buChar char="•"/>
            </a:pPr>
            <a:r>
              <a:rPr lang="en-US" sz="3200" b="1" dirty="0" smtClean="0">
                <a:solidFill>
                  <a:srgbClr val="0000FF"/>
                </a:solidFill>
              </a:rPr>
              <a:t>HYDRATE</a:t>
            </a:r>
            <a:r>
              <a:rPr lang="en-US" sz="3200" b="1" dirty="0" smtClean="0"/>
              <a:t> Project: “</a:t>
            </a:r>
            <a:r>
              <a:rPr lang="en-US" sz="3200" i="1" dirty="0" smtClean="0"/>
              <a:t>The </a:t>
            </a:r>
            <a:r>
              <a:rPr lang="en-US" sz="3200" b="1" i="1" dirty="0" smtClean="0"/>
              <a:t>HYDRATE </a:t>
            </a:r>
            <a:r>
              <a:rPr lang="en-US" sz="3200" i="1" dirty="0" smtClean="0"/>
              <a:t>objective is to improve the scientific basis of </a:t>
            </a:r>
            <a:r>
              <a:rPr lang="en-US" sz="3200" b="1" i="1" dirty="0" smtClean="0"/>
              <a:t>flash flood forecasting </a:t>
            </a:r>
            <a:r>
              <a:rPr lang="en-US" sz="3200" i="1" dirty="0" smtClean="0"/>
              <a:t>by extending the understanding of past flash flood events, advancing and </a:t>
            </a:r>
            <a:r>
              <a:rPr lang="en-US" sz="3200" i="1" dirty="0" err="1" smtClean="0"/>
              <a:t>harmonising</a:t>
            </a:r>
            <a:r>
              <a:rPr lang="en-US" sz="3200" i="1" dirty="0" smtClean="0"/>
              <a:t> a European-wide innovative flash flood observation strategy and </a:t>
            </a:r>
            <a:r>
              <a:rPr lang="en-US" sz="3200" b="1" i="1" dirty="0" smtClean="0"/>
              <a:t>developing a coherent set of technologies and tools for effective early warning systems</a:t>
            </a:r>
            <a:r>
              <a:rPr lang="en-US" sz="3200" i="1" dirty="0" smtClean="0"/>
              <a:t>.”</a:t>
            </a:r>
          </a:p>
          <a:p>
            <a:pPr marL="273050" indent="-273050">
              <a:buFont typeface="Arial" pitchFamily="34" charset="0"/>
              <a:buChar char="•"/>
            </a:pPr>
            <a:r>
              <a:rPr lang="en-US" sz="3200" b="1" dirty="0" smtClean="0"/>
              <a:t>The </a:t>
            </a:r>
            <a:r>
              <a:rPr lang="en-US" sz="3200" b="1" dirty="0" smtClean="0">
                <a:solidFill>
                  <a:srgbClr val="0000FF"/>
                </a:solidFill>
              </a:rPr>
              <a:t>DANUBE FLOODRISK </a:t>
            </a:r>
            <a:r>
              <a:rPr lang="en-US" sz="3200" b="1" dirty="0" smtClean="0"/>
              <a:t>Project within the Southeast Europe Transnational Cooperation </a:t>
            </a:r>
            <a:r>
              <a:rPr lang="en-US" sz="3200" b="1" dirty="0" err="1" smtClean="0"/>
              <a:t>Programme</a:t>
            </a:r>
            <a:r>
              <a:rPr lang="en-US" sz="3200" b="1" dirty="0" smtClean="0"/>
              <a:t> which </a:t>
            </a:r>
            <a:r>
              <a:rPr lang="en-US" sz="3200" dirty="0" smtClean="0"/>
              <a:t>focuses “</a:t>
            </a:r>
            <a:r>
              <a:rPr lang="en-US" sz="3200" i="1" dirty="0" smtClean="0"/>
              <a:t>on the most cost-effective measures for flood risk reduction: risk assessment, risk mapping, involvement of stakeholders, risk reduction by adequate spatial planning</a:t>
            </a:r>
            <a:r>
              <a:rPr lang="en-US" sz="3200" dirty="0" smtClean="0"/>
              <a:t>”.</a:t>
            </a:r>
            <a:r>
              <a:rPr lang="en-US" sz="3200" b="1" dirty="0" smtClean="0"/>
              <a:t> </a:t>
            </a:r>
          </a:p>
          <a:p>
            <a:pPr marL="266700" indent="-266700">
              <a:buFont typeface="Arial" pitchFamily="34" charset="0"/>
              <a:buChar char="•"/>
            </a:pPr>
            <a:r>
              <a:rPr lang="en-US" sz="2400" dirty="0" smtClean="0"/>
              <a:t>A brief list of major EU funded projects related to Flood Hazard management can be found at the JRC web site: [</a:t>
            </a:r>
            <a:r>
              <a:rPr lang="en-US" sz="2400" u="sng" dirty="0" smtClean="0">
                <a:hlinkClick r:id="rId4"/>
              </a:rPr>
              <a:t>http://ec.europa.eu/environment/water/flood_risk/links.htm#researchlinks</a:t>
            </a:r>
            <a:r>
              <a:rPr lang="en-US" sz="2400" dirty="0" smtClean="0"/>
              <a:t>]</a:t>
            </a:r>
            <a:endParaRPr lang="en-US" sz="3200" dirty="0" smtClean="0"/>
          </a:p>
        </p:txBody>
      </p:sp>
      <p:pic>
        <p:nvPicPr>
          <p:cNvPr id="6" name="Picture 5" descr="Slide1.JPG"/>
          <p:cNvPicPr>
            <a:picLocks noChangeAspect="1"/>
          </p:cNvPicPr>
          <p:nvPr/>
        </p:nvPicPr>
        <p:blipFill>
          <a:blip r:embed="rId5"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pic>
        <p:nvPicPr>
          <p:cNvPr id="8" name="Picture 7" descr="Slide1.JPG"/>
          <p:cNvPicPr>
            <a:picLocks noChangeAspect="1"/>
          </p:cNvPicPr>
          <p:nvPr/>
        </p:nvPicPr>
        <p:blipFill>
          <a:blip r:embed="rId5" cstate="print"/>
          <a:srcRect b="77300"/>
          <a:stretch>
            <a:fillRect/>
          </a:stretch>
        </p:blipFill>
        <p:spPr>
          <a:xfrm>
            <a:off x="0" y="0"/>
            <a:ext cx="9144000" cy="1556792"/>
          </a:xfrm>
          <a:prstGeom prst="rect">
            <a:avLst/>
          </a:prstGeom>
        </p:spPr>
      </p:pic>
      <p:sp>
        <p:nvSpPr>
          <p:cNvPr id="7" name="5 - Τίτλος"/>
          <p:cNvSpPr txBox="1">
            <a:spLocks/>
          </p:cNvSpPr>
          <p:nvPr/>
        </p:nvSpPr>
        <p:spPr bwMode="auto">
          <a:xfrm>
            <a:off x="323528"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Research </a:t>
            </a:r>
            <a:r>
              <a:rPr lang="en-US" sz="3000" b="1" dirty="0" smtClean="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Projects (3/3)</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8000" fill="hold"/>
                                        <p:tgtEl>
                                          <p:spTgt spid="3"/>
                                        </p:tgtEl>
                                        <p:attrNameLst>
                                          <p:attrName>ppt_x</p:attrName>
                                        </p:attrNameLst>
                                      </p:cBhvr>
                                      <p:tavLst>
                                        <p:tav tm="0">
                                          <p:val>
                                            <p:strVal val="#ppt_x"/>
                                          </p:val>
                                        </p:tav>
                                        <p:tav tm="100000">
                                          <p:val>
                                            <p:strVal val="#ppt_x"/>
                                          </p:val>
                                        </p:tav>
                                      </p:tavLst>
                                    </p:anim>
                                    <p:anim calcmode="lin" valueType="num">
                                      <p:cBhvr additive="base">
                                        <p:cTn id="8" dur="18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9" name="Picture 8"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10" name="Picture 9" descr="Slide1.JPG"/>
          <p:cNvPicPr>
            <a:picLocks noChangeAspect="1"/>
          </p:cNvPicPr>
          <p:nvPr/>
        </p:nvPicPr>
        <p:blipFill>
          <a:blip r:embed="rId4"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sp>
        <p:nvSpPr>
          <p:cNvPr id="11" name="5 - Τίτλος"/>
          <p:cNvSpPr txBox="1">
            <a:spLocks/>
          </p:cNvSpPr>
          <p:nvPr/>
        </p:nvSpPr>
        <p:spPr bwMode="auto">
          <a:xfrm>
            <a:off x="611560" y="2420888"/>
            <a:ext cx="8208912" cy="20162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Some of the Project’s </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4400" b="1" dirty="0" smtClean="0">
              <a:solidFill>
                <a:srgbClr val="00FF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OUTCOMES</a:t>
            </a:r>
            <a:endParaRPr kumimoji="0" lang="el-GR" sz="48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Picture 5" descr="Slide1.JPG"/>
          <p:cNvPicPr>
            <a:picLocks noChangeAspect="1"/>
          </p:cNvPicPr>
          <p:nvPr/>
        </p:nvPicPr>
        <p:blipFill>
          <a:blip r:embed="rId4"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pic>
        <p:nvPicPr>
          <p:cNvPr id="8" name="Picture 7" descr="Slide1.JPG"/>
          <p:cNvPicPr>
            <a:picLocks noChangeAspect="1"/>
          </p:cNvPicPr>
          <p:nvPr/>
        </p:nvPicPr>
        <p:blipFill>
          <a:blip r:embed="rId4" cstate="print"/>
          <a:srcRect b="77300"/>
          <a:stretch>
            <a:fillRect/>
          </a:stretch>
        </p:blipFill>
        <p:spPr>
          <a:xfrm>
            <a:off x="0" y="0"/>
            <a:ext cx="9144000" cy="1556792"/>
          </a:xfrm>
          <a:prstGeom prst="rect">
            <a:avLst/>
          </a:prstGeom>
        </p:spPr>
      </p:pic>
      <p:sp>
        <p:nvSpPr>
          <p:cNvPr id="7" name="5 - Τίτλος"/>
          <p:cNvSpPr txBox="1">
            <a:spLocks/>
          </p:cNvSpPr>
          <p:nvPr/>
        </p:nvSpPr>
        <p:spPr bwMode="auto">
          <a:xfrm>
            <a:off x="0" y="1052736"/>
            <a:ext cx="8999984"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EU funded Research </a:t>
            </a:r>
            <a:r>
              <a:rPr lang="en-US" sz="3000" b="1" dirty="0" smtClean="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Projects – the Outcomes</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0" name="Rounded Rectangle 9"/>
          <p:cNvSpPr/>
          <p:nvPr/>
        </p:nvSpPr>
        <p:spPr>
          <a:xfrm>
            <a:off x="107223" y="1700808"/>
            <a:ext cx="2880320" cy="2232248"/>
          </a:xfrm>
          <a:prstGeom prst="roundRect">
            <a:avLst/>
          </a:prstGeom>
        </p:spPr>
        <p:style>
          <a:lnRef idx="1">
            <a:schemeClr val="accent5"/>
          </a:lnRef>
          <a:fillRef idx="2">
            <a:schemeClr val="accent5"/>
          </a:fillRef>
          <a:effectRef idx="1">
            <a:schemeClr val="accent5"/>
          </a:effectRef>
          <a:fontRef idx="minor">
            <a:schemeClr val="dk1"/>
          </a:fontRef>
        </p:style>
        <p:txBody>
          <a:bodyPr lIns="54000" tIns="36000" rIns="54000" bIns="36000" rtlCol="0" anchor="ctr"/>
          <a:lstStyle/>
          <a:p>
            <a:pPr algn="ctr"/>
            <a:r>
              <a:rPr lang="en-US" sz="2000" b="1" u="sng" dirty="0" smtClean="0"/>
              <a:t>FP5</a:t>
            </a:r>
          </a:p>
          <a:p>
            <a:pPr algn="ctr">
              <a:buFont typeface="Arial" pitchFamily="34" charset="0"/>
              <a:buChar char="•"/>
            </a:pPr>
            <a:r>
              <a:rPr lang="en-US" sz="2000" dirty="0" smtClean="0"/>
              <a:t>Current Status Assessment </a:t>
            </a:r>
          </a:p>
          <a:p>
            <a:pPr algn="ctr">
              <a:buFont typeface="Arial" pitchFamily="34" charset="0"/>
              <a:buChar char="•"/>
            </a:pPr>
            <a:r>
              <a:rPr lang="en-US" sz="2000" dirty="0" smtClean="0"/>
              <a:t>Formation of Scientific Networks</a:t>
            </a:r>
          </a:p>
          <a:p>
            <a:pPr algn="ctr">
              <a:buFont typeface="Arial" pitchFamily="34" charset="0"/>
              <a:buChar char="•"/>
            </a:pPr>
            <a:r>
              <a:rPr lang="en-US" sz="2000" dirty="0" smtClean="0"/>
              <a:t> Establishment of Communication</a:t>
            </a:r>
            <a:endParaRPr lang="el-GR" sz="2000" dirty="0"/>
          </a:p>
        </p:txBody>
      </p:sp>
      <p:sp>
        <p:nvSpPr>
          <p:cNvPr id="12" name="Rounded Rectangle 11"/>
          <p:cNvSpPr/>
          <p:nvPr/>
        </p:nvSpPr>
        <p:spPr>
          <a:xfrm>
            <a:off x="3117045" y="1700808"/>
            <a:ext cx="2952328" cy="2232248"/>
          </a:xfrm>
          <a:prstGeom prst="roundRect">
            <a:avLst/>
          </a:prstGeom>
        </p:spPr>
        <p:style>
          <a:lnRef idx="1">
            <a:schemeClr val="accent5"/>
          </a:lnRef>
          <a:fillRef idx="2">
            <a:schemeClr val="accent5"/>
          </a:fillRef>
          <a:effectRef idx="1">
            <a:schemeClr val="accent5"/>
          </a:effectRef>
          <a:fontRef idx="minor">
            <a:schemeClr val="dk1"/>
          </a:fontRef>
        </p:style>
        <p:txBody>
          <a:bodyPr lIns="54000" tIns="36000" rIns="54000" bIns="36000" rtlCol="0" anchor="ctr"/>
          <a:lstStyle/>
          <a:p>
            <a:pPr algn="ctr"/>
            <a:r>
              <a:rPr lang="en-US" sz="2000" b="1" u="sng" dirty="0" smtClean="0"/>
              <a:t>FP6</a:t>
            </a:r>
          </a:p>
          <a:p>
            <a:pPr algn="ctr">
              <a:buFont typeface="Arial" pitchFamily="34" charset="0"/>
              <a:buChar char="•"/>
            </a:pPr>
            <a:r>
              <a:rPr lang="en-US" dirty="0" smtClean="0"/>
              <a:t>Processes and Hazard assessment Methodologies Investigated. </a:t>
            </a:r>
          </a:p>
          <a:p>
            <a:pPr algn="ctr">
              <a:buFont typeface="Arial" pitchFamily="34" charset="0"/>
              <a:buChar char="•"/>
            </a:pPr>
            <a:r>
              <a:rPr lang="en-US" dirty="0" smtClean="0"/>
              <a:t>First attempts based on analyzing historical data and real-time information</a:t>
            </a:r>
            <a:endParaRPr lang="el-GR" dirty="0"/>
          </a:p>
        </p:txBody>
      </p:sp>
      <p:sp>
        <p:nvSpPr>
          <p:cNvPr id="13" name="Rounded Rectangle 12"/>
          <p:cNvSpPr/>
          <p:nvPr/>
        </p:nvSpPr>
        <p:spPr>
          <a:xfrm>
            <a:off x="6187876" y="1700808"/>
            <a:ext cx="2880320" cy="2232248"/>
          </a:xfrm>
          <a:prstGeom prst="roundRect">
            <a:avLst/>
          </a:prstGeom>
        </p:spPr>
        <p:style>
          <a:lnRef idx="1">
            <a:schemeClr val="accent5"/>
          </a:lnRef>
          <a:fillRef idx="2">
            <a:schemeClr val="accent5"/>
          </a:fillRef>
          <a:effectRef idx="1">
            <a:schemeClr val="accent5"/>
          </a:effectRef>
          <a:fontRef idx="minor">
            <a:schemeClr val="dk1"/>
          </a:fontRef>
        </p:style>
        <p:txBody>
          <a:bodyPr lIns="54000" tIns="36000" rIns="54000" bIns="36000" rtlCol="0" anchor="ctr"/>
          <a:lstStyle/>
          <a:p>
            <a:pPr algn="ctr"/>
            <a:r>
              <a:rPr lang="en-US" sz="2000" b="1" u="sng" dirty="0" smtClean="0"/>
              <a:t>FP7 &amp; CORDIS</a:t>
            </a:r>
          </a:p>
          <a:p>
            <a:pPr algn="ctr"/>
            <a:r>
              <a:rPr lang="en-US" sz="2000" dirty="0" smtClean="0"/>
              <a:t>Hazard assessment Methodologies, use of new technologies, improvement of disaster response capacity </a:t>
            </a:r>
            <a:endParaRPr lang="el-GR" sz="2000" dirty="0"/>
          </a:p>
        </p:txBody>
      </p:sp>
      <p:sp>
        <p:nvSpPr>
          <p:cNvPr id="14" name="Rounded Rectangle 13"/>
          <p:cNvSpPr/>
          <p:nvPr/>
        </p:nvSpPr>
        <p:spPr>
          <a:xfrm>
            <a:off x="107223" y="4149080"/>
            <a:ext cx="2880320" cy="2232248"/>
          </a:xfrm>
          <a:prstGeom prst="roundRect">
            <a:avLst/>
          </a:prstGeom>
        </p:spPr>
        <p:style>
          <a:lnRef idx="1">
            <a:schemeClr val="accent4"/>
          </a:lnRef>
          <a:fillRef idx="2">
            <a:schemeClr val="accent4"/>
          </a:fillRef>
          <a:effectRef idx="1">
            <a:schemeClr val="accent4"/>
          </a:effectRef>
          <a:fontRef idx="minor">
            <a:schemeClr val="dk1"/>
          </a:fontRef>
        </p:style>
        <p:txBody>
          <a:bodyPr lIns="54000" tIns="36000" rIns="54000" bIns="36000" rtlCol="0" anchor="ctr"/>
          <a:lstStyle/>
          <a:p>
            <a:pPr algn="ctr"/>
            <a:r>
              <a:rPr lang="en-US" sz="2000" b="1" u="sng" dirty="0" smtClean="0"/>
              <a:t>Proposals for further Investigation</a:t>
            </a:r>
          </a:p>
          <a:p>
            <a:pPr algn="ctr">
              <a:buFont typeface="Arial" pitchFamily="34" charset="0"/>
              <a:buChar char="•"/>
            </a:pPr>
            <a:r>
              <a:rPr lang="en-US" sz="2000" dirty="0" smtClean="0"/>
              <a:t>Investigation of Processes, assessment Methodologies, Hazard &amp; Risk Assessment</a:t>
            </a:r>
            <a:endParaRPr lang="el-GR" sz="2000" dirty="0"/>
          </a:p>
        </p:txBody>
      </p:sp>
      <p:sp>
        <p:nvSpPr>
          <p:cNvPr id="15" name="Rounded Rectangle 14"/>
          <p:cNvSpPr/>
          <p:nvPr/>
        </p:nvSpPr>
        <p:spPr>
          <a:xfrm>
            <a:off x="3117045" y="4149080"/>
            <a:ext cx="2952328" cy="22322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smtClean="0"/>
              <a:t>Proposals for Investigation</a:t>
            </a:r>
          </a:p>
          <a:p>
            <a:pPr algn="ctr">
              <a:buFont typeface="Arial" pitchFamily="34" charset="0"/>
              <a:buChar char="•"/>
            </a:pPr>
            <a:r>
              <a:rPr lang="en-US" sz="1900" dirty="0" smtClean="0"/>
              <a:t>Development of European Databases (extreme events, impact)</a:t>
            </a:r>
          </a:p>
          <a:p>
            <a:pPr algn="ctr">
              <a:buFont typeface="Arial" pitchFamily="34" charset="0"/>
              <a:buChar char="•"/>
            </a:pPr>
            <a:r>
              <a:rPr lang="en-US" sz="1900" dirty="0" smtClean="0"/>
              <a:t>Study of “specific” phenomena taking place during the “event”</a:t>
            </a:r>
            <a:endParaRPr lang="el-GR" sz="1900" dirty="0"/>
          </a:p>
        </p:txBody>
      </p:sp>
      <p:sp>
        <p:nvSpPr>
          <p:cNvPr id="17" name="Rounded Rectangle 16"/>
          <p:cNvSpPr/>
          <p:nvPr/>
        </p:nvSpPr>
        <p:spPr>
          <a:xfrm>
            <a:off x="6170128" y="4149080"/>
            <a:ext cx="2915816" cy="2232248"/>
          </a:xfrm>
          <a:prstGeom prst="roundRect">
            <a:avLst/>
          </a:prstGeom>
        </p:spPr>
        <p:style>
          <a:lnRef idx="1">
            <a:schemeClr val="accent4"/>
          </a:lnRef>
          <a:fillRef idx="2">
            <a:schemeClr val="accent4"/>
          </a:fillRef>
          <a:effectRef idx="1">
            <a:schemeClr val="accent4"/>
          </a:effectRef>
          <a:fontRef idx="minor">
            <a:schemeClr val="dk1"/>
          </a:fontRef>
        </p:style>
        <p:txBody>
          <a:bodyPr lIns="54000" tIns="36000" rIns="54000" bIns="36000" rtlCol="0" anchor="ctr"/>
          <a:lstStyle/>
          <a:p>
            <a:pPr algn="ctr"/>
            <a:r>
              <a:rPr lang="en-US" sz="2400" b="1" u="sng" dirty="0" smtClean="0"/>
              <a:t>General Outcomes</a:t>
            </a:r>
          </a:p>
          <a:p>
            <a:pPr algn="ctr">
              <a:buFont typeface="Arial" pitchFamily="34" charset="0"/>
              <a:buChar char="•"/>
            </a:pPr>
            <a:r>
              <a:rPr lang="el-GR" sz="2000" dirty="0" err="1" smtClean="0"/>
              <a:t>an</a:t>
            </a:r>
            <a:r>
              <a:rPr lang="el-GR" sz="2000" dirty="0" smtClean="0"/>
              <a:t> </a:t>
            </a:r>
            <a:r>
              <a:rPr lang="el-GR" sz="2000" b="1" dirty="0" err="1" smtClean="0"/>
              <a:t>integrated</a:t>
            </a:r>
            <a:r>
              <a:rPr lang="el-GR" sz="2000" b="1" dirty="0" smtClean="0"/>
              <a:t> </a:t>
            </a:r>
            <a:r>
              <a:rPr lang="el-GR" sz="2000" b="1" dirty="0" err="1" smtClean="0"/>
              <a:t>approach</a:t>
            </a:r>
            <a:r>
              <a:rPr lang="el-GR" sz="2000" b="1" dirty="0" smtClean="0"/>
              <a:t> </a:t>
            </a:r>
            <a:r>
              <a:rPr lang="el-GR" sz="2000" dirty="0" err="1" smtClean="0"/>
              <a:t>to</a:t>
            </a:r>
            <a:r>
              <a:rPr lang="el-GR" sz="2000" dirty="0" smtClean="0"/>
              <a:t> </a:t>
            </a:r>
            <a:r>
              <a:rPr lang="el-GR" sz="2000" dirty="0" err="1" smtClean="0"/>
              <a:t>disasters</a:t>
            </a:r>
            <a:r>
              <a:rPr lang="el-GR" sz="2000" dirty="0" smtClean="0"/>
              <a:t> </a:t>
            </a:r>
            <a:r>
              <a:rPr lang="en-US" sz="2000" dirty="0" smtClean="0"/>
              <a:t>is needed</a:t>
            </a:r>
          </a:p>
          <a:p>
            <a:pPr algn="ctr">
              <a:buFont typeface="Arial" pitchFamily="34" charset="0"/>
              <a:buChar char="•"/>
            </a:pPr>
            <a:r>
              <a:rPr lang="en-US" sz="2000" b="1" dirty="0" smtClean="0"/>
              <a:t>Prevention </a:t>
            </a:r>
            <a:r>
              <a:rPr lang="en-US" sz="2000" dirty="0" smtClean="0"/>
              <a:t>is the </a:t>
            </a:r>
            <a:r>
              <a:rPr lang="en-US" sz="2000" b="1" dirty="0" smtClean="0"/>
              <a:t>primary target </a:t>
            </a:r>
            <a:r>
              <a:rPr lang="en-US" sz="2000" dirty="0" smtClean="0"/>
              <a:t>accompanied by </a:t>
            </a:r>
            <a:r>
              <a:rPr lang="en-US" sz="2000" b="1" dirty="0" smtClean="0"/>
              <a:t>impact assessment</a:t>
            </a:r>
          </a:p>
        </p:txBody>
      </p:sp>
      <p:sp>
        <p:nvSpPr>
          <p:cNvPr id="18" name="Down Arrow 17"/>
          <p:cNvSpPr/>
          <p:nvPr/>
        </p:nvSpPr>
        <p:spPr>
          <a:xfrm>
            <a:off x="1259351" y="3861048"/>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4305177" y="3861048"/>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Down Arrow 19"/>
          <p:cNvSpPr/>
          <p:nvPr/>
        </p:nvSpPr>
        <p:spPr>
          <a:xfrm>
            <a:off x="7340004" y="3861048"/>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Down Arrow 21"/>
          <p:cNvSpPr/>
          <p:nvPr/>
        </p:nvSpPr>
        <p:spPr>
          <a:xfrm rot="-8580000">
            <a:off x="2842658" y="3712717"/>
            <a:ext cx="432210" cy="61939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Down Arrow 22"/>
          <p:cNvSpPr/>
          <p:nvPr/>
        </p:nvSpPr>
        <p:spPr>
          <a:xfrm rot="-8580000">
            <a:off x="5939002" y="3712717"/>
            <a:ext cx="432210" cy="61939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6" name="Picture 5" descr="Slide1.JPG"/>
          <p:cNvPicPr>
            <a:picLocks noChangeAspect="1"/>
          </p:cNvPicPr>
          <p:nvPr/>
        </p:nvPicPr>
        <p:blipFill>
          <a:blip r:embed="rId4" cstate="print"/>
          <a:srcRect t="85700"/>
          <a:stretch>
            <a:fillRect/>
          </a:stretch>
        </p:blipFill>
        <p:spPr>
          <a:xfrm>
            <a:off x="0" y="5877272"/>
            <a:ext cx="9144000" cy="980728"/>
          </a:xfrm>
          <a:prstGeom prst="rect">
            <a:avLst/>
          </a:prstGeom>
        </p:spPr>
      </p:pic>
      <p:sp>
        <p:nvSpPr>
          <p:cNvPr id="7" name="5 - Τίτλος"/>
          <p:cNvSpPr txBox="1">
            <a:spLocks/>
          </p:cNvSpPr>
          <p:nvPr/>
        </p:nvSpPr>
        <p:spPr bwMode="auto">
          <a:xfrm>
            <a:off x="395536"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Some basic conclusions (1/3)</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8" name="Rectangle 3"/>
          <p:cNvSpPr>
            <a:spLocks noChangeArrowheads="1"/>
          </p:cNvSpPr>
          <p:nvPr/>
        </p:nvSpPr>
        <p:spPr bwMode="auto">
          <a:xfrm>
            <a:off x="0" y="1805329"/>
            <a:ext cx="8676456" cy="4431983"/>
          </a:xfrm>
          <a:prstGeom prst="rect">
            <a:avLst/>
          </a:prstGeom>
          <a:noFill/>
          <a:ln w="9525" algn="ctr">
            <a:noFill/>
            <a:miter lim="800000"/>
            <a:headEnd/>
            <a:tailEnd/>
          </a:ln>
        </p:spPr>
        <p:txBody>
          <a:bodyPr wrap="square" lIns="0" tIns="0" rIns="0" bIns="0">
            <a:spAutoFit/>
          </a:bodyPr>
          <a:lstStyle/>
          <a:p>
            <a:pPr marL="914400" lvl="1" indent="-457200" algn="just">
              <a:buClr>
                <a:srgbClr val="FF0000"/>
              </a:buClr>
              <a:buFont typeface="Wingdings" pitchFamily="2" charset="2"/>
              <a:buChar char="ü"/>
            </a:pPr>
            <a:r>
              <a:rPr lang="en-US" sz="2400" dirty="0" smtClean="0"/>
              <a:t>there is an </a:t>
            </a:r>
            <a:r>
              <a:rPr lang="en-US" sz="2400" b="1" dirty="0" smtClean="0"/>
              <a:t>ongoing effort </a:t>
            </a:r>
            <a:r>
              <a:rPr lang="en-US" sz="2400" dirty="0" smtClean="0"/>
              <a:t>made</a:t>
            </a:r>
            <a:r>
              <a:rPr lang="en-US" sz="2400" b="1" dirty="0" smtClean="0"/>
              <a:t> </a:t>
            </a:r>
            <a:r>
              <a:rPr lang="en-US" sz="2400" dirty="0" smtClean="0"/>
              <a:t>by the </a:t>
            </a:r>
            <a:r>
              <a:rPr lang="en-US" sz="2400" b="1" dirty="0" smtClean="0"/>
              <a:t>EU</a:t>
            </a:r>
            <a:r>
              <a:rPr lang="en-US" sz="2400" dirty="0" smtClean="0"/>
              <a:t> regarding Earthquake, Landslide and Flood </a:t>
            </a:r>
            <a:r>
              <a:rPr lang="en-US" sz="2400" b="1" dirty="0" smtClean="0">
                <a:solidFill>
                  <a:srgbClr val="C00000"/>
                </a:solidFill>
              </a:rPr>
              <a:t>Hazard Identification and Risk Assessment, </a:t>
            </a:r>
            <a:r>
              <a:rPr lang="en-US" sz="2400" b="1" dirty="0" smtClean="0"/>
              <a:t>evident </a:t>
            </a:r>
            <a:r>
              <a:rPr lang="en-US" sz="2400" dirty="0" smtClean="0"/>
              <a:t>by the </a:t>
            </a:r>
            <a:r>
              <a:rPr lang="en-US" sz="2400" b="1" dirty="0" smtClean="0"/>
              <a:t>Directives</a:t>
            </a:r>
            <a:r>
              <a:rPr lang="en-US" sz="2400" dirty="0" smtClean="0"/>
              <a:t> issued, the numerous </a:t>
            </a:r>
            <a:r>
              <a:rPr lang="en-US" sz="2400" b="1" dirty="0" smtClean="0"/>
              <a:t>bodies</a:t>
            </a:r>
            <a:r>
              <a:rPr lang="en-US" sz="2400" dirty="0" smtClean="0"/>
              <a:t>, </a:t>
            </a:r>
            <a:r>
              <a:rPr lang="en-US" sz="2400" b="1" dirty="0" smtClean="0"/>
              <a:t>Organizations</a:t>
            </a:r>
            <a:r>
              <a:rPr lang="en-US" sz="2400" dirty="0" smtClean="0"/>
              <a:t> and </a:t>
            </a:r>
            <a:r>
              <a:rPr lang="en-US" sz="2400" b="1" dirty="0" smtClean="0"/>
              <a:t>Services</a:t>
            </a:r>
            <a:r>
              <a:rPr lang="en-US" sz="2400" dirty="0" smtClean="0"/>
              <a:t> provided as well as by the large number of </a:t>
            </a:r>
            <a:r>
              <a:rPr lang="en-US" sz="2400" b="1" dirty="0" smtClean="0"/>
              <a:t>Research Projects funded</a:t>
            </a:r>
            <a:r>
              <a:rPr lang="en-US" sz="2400" dirty="0" smtClean="0"/>
              <a:t>.</a:t>
            </a:r>
          </a:p>
          <a:p>
            <a:pPr marL="914400" lvl="1" indent="-457200" algn="just">
              <a:buClr>
                <a:srgbClr val="FF0000"/>
              </a:buClr>
              <a:buFont typeface="Wingdings" pitchFamily="2" charset="2"/>
              <a:buChar char="ü"/>
            </a:pPr>
            <a:endParaRPr lang="en-US" sz="2400" dirty="0" smtClean="0"/>
          </a:p>
          <a:p>
            <a:pPr marL="914400" lvl="1" indent="-457200" algn="just">
              <a:buClr>
                <a:srgbClr val="FF0000"/>
              </a:buClr>
              <a:buFont typeface="Wingdings" pitchFamily="2" charset="2"/>
              <a:buChar char="ü"/>
            </a:pPr>
            <a:r>
              <a:rPr lang="en-US" sz="2400" dirty="0" smtClean="0"/>
              <a:t>There has been </a:t>
            </a:r>
            <a:r>
              <a:rPr lang="en-US" sz="2400" b="1" dirty="0" smtClean="0"/>
              <a:t>great scientific work </a:t>
            </a:r>
            <a:r>
              <a:rPr lang="en-US" sz="2400" dirty="0" smtClean="0"/>
              <a:t>regarding all Natural hazards as a result of the Projects already implemented</a:t>
            </a:r>
          </a:p>
          <a:p>
            <a:pPr marL="914400" lvl="1" indent="-457200" algn="just">
              <a:buClr>
                <a:srgbClr val="FF0000"/>
              </a:buClr>
              <a:buFont typeface="Wingdings" pitchFamily="2" charset="2"/>
              <a:buChar char="ü"/>
            </a:pPr>
            <a:endParaRPr lang="en-US" sz="2400" dirty="0" smtClean="0"/>
          </a:p>
          <a:p>
            <a:pPr marL="914400" lvl="1" indent="-457200" algn="just">
              <a:buClr>
                <a:srgbClr val="FF0000"/>
              </a:buClr>
              <a:buFont typeface="Wingdings" pitchFamily="2" charset="2"/>
              <a:buChar char="ü"/>
            </a:pPr>
            <a:r>
              <a:rPr lang="en-US" sz="2400" b="1" dirty="0" smtClean="0"/>
              <a:t>Serious problems regarding floods in large rivers are being tackled </a:t>
            </a:r>
            <a:r>
              <a:rPr lang="en-US" sz="2400" dirty="0" smtClean="0"/>
              <a:t>with </a:t>
            </a:r>
            <a:r>
              <a:rPr lang="en-US" sz="2400" b="1" dirty="0" smtClean="0"/>
              <a:t>early warning systems</a:t>
            </a:r>
            <a:r>
              <a:rPr lang="en-US" sz="2400" dirty="0" smtClean="0"/>
              <a:t>, </a:t>
            </a:r>
            <a:r>
              <a:rPr lang="en-US" sz="2400" b="1" dirty="0" smtClean="0"/>
              <a:t>preventive measures </a:t>
            </a:r>
            <a:r>
              <a:rPr lang="en-US" sz="2400" dirty="0" smtClean="0"/>
              <a:t>and </a:t>
            </a:r>
            <a:r>
              <a:rPr lang="en-US" sz="2400" b="1" dirty="0" smtClean="0"/>
              <a:t>management plans </a:t>
            </a:r>
            <a:r>
              <a:rPr lang="en-US" sz="2400" dirty="0" smtClean="0"/>
              <a:t>developed by the scientific community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6" name="Picture 5" descr="Slide1.JPG"/>
          <p:cNvPicPr>
            <a:picLocks noChangeAspect="1"/>
          </p:cNvPicPr>
          <p:nvPr/>
        </p:nvPicPr>
        <p:blipFill>
          <a:blip r:embed="rId4" cstate="print"/>
          <a:srcRect t="85700"/>
          <a:stretch>
            <a:fillRect/>
          </a:stretch>
        </p:blipFill>
        <p:spPr>
          <a:xfrm>
            <a:off x="0" y="5877272"/>
            <a:ext cx="9144000" cy="980728"/>
          </a:xfrm>
          <a:prstGeom prst="rect">
            <a:avLst/>
          </a:prstGeom>
        </p:spPr>
      </p:pic>
      <p:sp>
        <p:nvSpPr>
          <p:cNvPr id="7" name="5 - Τίτλος"/>
          <p:cNvSpPr txBox="1">
            <a:spLocks/>
          </p:cNvSpPr>
          <p:nvPr/>
        </p:nvSpPr>
        <p:spPr bwMode="auto">
          <a:xfrm>
            <a:off x="395536"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Some basic conclusions (2/3)</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8" name="Rectangle 3"/>
          <p:cNvSpPr>
            <a:spLocks noChangeArrowheads="1"/>
          </p:cNvSpPr>
          <p:nvPr/>
        </p:nvSpPr>
        <p:spPr bwMode="auto">
          <a:xfrm>
            <a:off x="35496" y="1700808"/>
            <a:ext cx="8280920" cy="4662815"/>
          </a:xfrm>
          <a:prstGeom prst="rect">
            <a:avLst/>
          </a:prstGeom>
          <a:noFill/>
          <a:ln w="9525" algn="ctr">
            <a:noFill/>
            <a:miter lim="800000"/>
            <a:headEnd/>
            <a:tailEnd/>
          </a:ln>
        </p:spPr>
        <p:txBody>
          <a:bodyPr wrap="square" lIns="0" tIns="0" rIns="0" bIns="0">
            <a:spAutoFit/>
          </a:bodyPr>
          <a:lstStyle/>
          <a:p>
            <a:pPr marL="914400" lvl="1" indent="-457200" algn="just">
              <a:buClr>
                <a:srgbClr val="FF0000"/>
              </a:buClr>
            </a:pPr>
            <a:r>
              <a:rPr lang="en-US" sz="2800" b="1" dirty="0" smtClean="0">
                <a:solidFill>
                  <a:srgbClr val="C00000"/>
                </a:solidFill>
                <a:latin typeface="+mj-lt"/>
              </a:rPr>
              <a:t>Problems still remaining…issues to be resolved</a:t>
            </a:r>
          </a:p>
          <a:p>
            <a:pPr marL="914400" lvl="1" indent="-457200" algn="just">
              <a:buClr>
                <a:srgbClr val="FF0000"/>
              </a:buClr>
              <a:buFont typeface="Wingdings" pitchFamily="2" charset="2"/>
              <a:buChar char="ü"/>
            </a:pPr>
            <a:r>
              <a:rPr lang="en-US" sz="2500" dirty="0" smtClean="0">
                <a:latin typeface="+mj-lt"/>
              </a:rPr>
              <a:t>All though there is great advance in </a:t>
            </a:r>
            <a:r>
              <a:rPr lang="en-US" sz="2500" b="1" dirty="0" smtClean="0">
                <a:latin typeface="+mj-lt"/>
              </a:rPr>
              <a:t>cross border flood management issues</a:t>
            </a:r>
            <a:r>
              <a:rPr lang="en-US" sz="2500" dirty="0" smtClean="0">
                <a:latin typeface="+mj-lt"/>
              </a:rPr>
              <a:t>, there is still a lot to be done in terms of a </a:t>
            </a:r>
            <a:r>
              <a:rPr lang="en-US" sz="2500" b="1" dirty="0" smtClean="0">
                <a:effectLst>
                  <a:outerShdw blurRad="38100" dist="38100" dir="2700000" algn="tl">
                    <a:srgbClr val="000000">
                      <a:alpha val="43137"/>
                    </a:srgbClr>
                  </a:outerShdw>
                </a:effectLst>
                <a:latin typeface="+mj-lt"/>
              </a:rPr>
              <a:t>common approach of the flood problem </a:t>
            </a:r>
            <a:r>
              <a:rPr lang="en-US" sz="2500" dirty="0" smtClean="0">
                <a:effectLst>
                  <a:outerShdw blurRad="38100" dist="38100" dir="2700000" algn="tl">
                    <a:srgbClr val="000000">
                      <a:alpha val="43137"/>
                    </a:srgbClr>
                  </a:outerShdw>
                </a:effectLst>
                <a:latin typeface="+mj-lt"/>
              </a:rPr>
              <a:t>in neighboring countries</a:t>
            </a:r>
            <a:r>
              <a:rPr lang="en-US" sz="2500" dirty="0" smtClean="0">
                <a:latin typeface="+mj-lt"/>
              </a:rPr>
              <a:t>.</a:t>
            </a:r>
          </a:p>
          <a:p>
            <a:pPr marL="914400" lvl="1" indent="-457200" algn="just">
              <a:buClr>
                <a:srgbClr val="FF0000"/>
              </a:buClr>
              <a:buFont typeface="Wingdings" pitchFamily="2" charset="2"/>
              <a:buChar char="ü"/>
            </a:pPr>
            <a:endParaRPr lang="en-US" sz="2500" dirty="0" smtClean="0">
              <a:latin typeface="+mj-lt"/>
            </a:endParaRPr>
          </a:p>
          <a:p>
            <a:pPr marL="914400" lvl="1" indent="-457200" algn="just">
              <a:buClr>
                <a:srgbClr val="FF0000"/>
              </a:buClr>
              <a:buFont typeface="Wingdings" pitchFamily="2" charset="2"/>
              <a:buChar char="ü"/>
            </a:pPr>
            <a:r>
              <a:rPr lang="en-US" sz="2500" b="1" dirty="0" smtClean="0">
                <a:effectLst>
                  <a:outerShdw blurRad="38100" dist="38100" dir="2700000" algn="tl">
                    <a:srgbClr val="000000">
                      <a:alpha val="43137"/>
                    </a:srgbClr>
                  </a:outerShdw>
                </a:effectLst>
                <a:latin typeface="+mj-lt"/>
              </a:rPr>
              <a:t>Flash floods, </a:t>
            </a:r>
            <a:r>
              <a:rPr lang="en-US" sz="2500" dirty="0" smtClean="0">
                <a:effectLst>
                  <a:outerShdw blurRad="38100" dist="38100" dir="2700000" algn="tl">
                    <a:srgbClr val="000000">
                      <a:alpha val="43137"/>
                    </a:srgbClr>
                  </a:outerShdw>
                </a:effectLst>
                <a:latin typeface="+mj-lt"/>
              </a:rPr>
              <a:t>which are frequent and common in most Black Sea countries, </a:t>
            </a:r>
            <a:r>
              <a:rPr lang="en-US" sz="2500" b="1" dirty="0" smtClean="0">
                <a:effectLst>
                  <a:outerShdw blurRad="38100" dist="38100" dir="2700000" algn="tl">
                    <a:srgbClr val="000000">
                      <a:alpha val="43137"/>
                    </a:srgbClr>
                  </a:outerShdw>
                </a:effectLst>
                <a:latin typeface="+mj-lt"/>
              </a:rPr>
              <a:t>are not dealt with</a:t>
            </a:r>
            <a:r>
              <a:rPr lang="en-US" sz="2500" dirty="0" smtClean="0">
                <a:effectLst>
                  <a:outerShdw blurRad="38100" dist="38100" dir="2700000" algn="tl">
                    <a:srgbClr val="000000">
                      <a:alpha val="43137"/>
                    </a:srgbClr>
                  </a:outerShdw>
                </a:effectLst>
                <a:latin typeface="+mj-lt"/>
              </a:rPr>
              <a:t>. </a:t>
            </a:r>
            <a:r>
              <a:rPr lang="en-US" sz="2500" dirty="0" smtClean="0">
                <a:latin typeface="+mj-lt"/>
              </a:rPr>
              <a:t>This fact has already been recognized by the EU and flood management plans are foreseen to be designed during the next period of the Directive 2007/60/EC implementation.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6" name="Picture 5" descr="Slide1.JPG"/>
          <p:cNvPicPr>
            <a:picLocks noChangeAspect="1"/>
          </p:cNvPicPr>
          <p:nvPr/>
        </p:nvPicPr>
        <p:blipFill>
          <a:blip r:embed="rId4" cstate="print"/>
          <a:srcRect t="85700"/>
          <a:stretch>
            <a:fillRect/>
          </a:stretch>
        </p:blipFill>
        <p:spPr>
          <a:xfrm>
            <a:off x="0" y="5877272"/>
            <a:ext cx="9144000" cy="980728"/>
          </a:xfrm>
          <a:prstGeom prst="rect">
            <a:avLst/>
          </a:prstGeom>
        </p:spPr>
      </p:pic>
      <p:sp>
        <p:nvSpPr>
          <p:cNvPr id="7" name="5 - Τίτλος"/>
          <p:cNvSpPr txBox="1">
            <a:spLocks/>
          </p:cNvSpPr>
          <p:nvPr/>
        </p:nvSpPr>
        <p:spPr bwMode="auto">
          <a:xfrm>
            <a:off x="395536"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Some basic conclusions (3/3)</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8" name="Rectangle 3"/>
          <p:cNvSpPr>
            <a:spLocks noChangeArrowheads="1"/>
          </p:cNvSpPr>
          <p:nvPr/>
        </p:nvSpPr>
        <p:spPr bwMode="auto">
          <a:xfrm>
            <a:off x="-72008" y="1700808"/>
            <a:ext cx="8892480" cy="4370427"/>
          </a:xfrm>
          <a:prstGeom prst="rect">
            <a:avLst/>
          </a:prstGeom>
          <a:noFill/>
          <a:ln w="9525" algn="ctr">
            <a:noFill/>
            <a:miter lim="800000"/>
            <a:headEnd/>
            <a:tailEnd/>
          </a:ln>
        </p:spPr>
        <p:txBody>
          <a:bodyPr wrap="square" lIns="0" tIns="0" rIns="0" bIns="0">
            <a:spAutoFit/>
          </a:bodyPr>
          <a:lstStyle/>
          <a:p>
            <a:pPr marL="914400" lvl="1" indent="-457200" algn="just">
              <a:spcAft>
                <a:spcPts val="1200"/>
              </a:spcAft>
              <a:buClr>
                <a:srgbClr val="FF0000"/>
              </a:buClr>
            </a:pPr>
            <a:r>
              <a:rPr lang="en-US" sz="2800" b="1" dirty="0" smtClean="0">
                <a:solidFill>
                  <a:srgbClr val="C00000"/>
                </a:solidFill>
                <a:latin typeface="Trebuchet MS" pitchFamily="34" charset="0"/>
              </a:rPr>
              <a:t>…Problems still remaining…issues to be resolved</a:t>
            </a:r>
          </a:p>
          <a:p>
            <a:pPr marL="914400" lvl="1" indent="-457200" algn="just">
              <a:spcAft>
                <a:spcPts val="1200"/>
              </a:spcAft>
              <a:buClr>
                <a:srgbClr val="FF0000"/>
              </a:buClr>
              <a:buFont typeface="Wingdings" pitchFamily="2" charset="2"/>
              <a:buChar char="ü"/>
            </a:pPr>
            <a:r>
              <a:rPr lang="en-US" sz="2400" dirty="0" smtClean="0">
                <a:effectLst>
                  <a:outerShdw blurRad="38100" dist="38100" dir="2700000" algn="tl">
                    <a:srgbClr val="000000">
                      <a:alpha val="43137"/>
                    </a:srgbClr>
                  </a:outerShdw>
                </a:effectLst>
                <a:latin typeface="+mn-lt"/>
              </a:rPr>
              <a:t>Usable </a:t>
            </a:r>
            <a:r>
              <a:rPr lang="en-US" sz="2400" b="1" dirty="0" smtClean="0">
                <a:effectLst>
                  <a:outerShdw blurRad="38100" dist="38100" dir="2700000" algn="tl">
                    <a:srgbClr val="000000">
                      <a:alpha val="43137"/>
                    </a:srgbClr>
                  </a:outerShdw>
                </a:effectLst>
                <a:latin typeface="+mn-lt"/>
              </a:rPr>
              <a:t>Data are still lacking</a:t>
            </a:r>
            <a:r>
              <a:rPr lang="en-US" sz="2400" dirty="0" smtClean="0">
                <a:latin typeface="+mn-lt"/>
              </a:rPr>
              <a:t>. Inventories of past landslides and floods do not exist or are not accessible.</a:t>
            </a:r>
          </a:p>
          <a:p>
            <a:pPr marL="914400" lvl="1" indent="-457200" algn="just">
              <a:spcAft>
                <a:spcPts val="1200"/>
              </a:spcAft>
              <a:buClr>
                <a:srgbClr val="FF0000"/>
              </a:buClr>
              <a:buFont typeface="Wingdings" pitchFamily="2" charset="2"/>
              <a:buChar char="ü"/>
            </a:pPr>
            <a:r>
              <a:rPr lang="en-US" sz="2400" b="1" dirty="0" smtClean="0">
                <a:effectLst>
                  <a:outerShdw blurRad="38100" dist="38100" dir="2700000" algn="tl">
                    <a:srgbClr val="000000">
                      <a:alpha val="43137"/>
                    </a:srgbClr>
                  </a:outerShdw>
                </a:effectLst>
                <a:latin typeface="+mn-lt"/>
              </a:rPr>
              <a:t>Metadata</a:t>
            </a:r>
            <a:r>
              <a:rPr lang="en-US" sz="2400" dirty="0" smtClean="0">
                <a:effectLst>
                  <a:outerShdw blurRad="38100" dist="38100" dir="2700000" algn="tl">
                    <a:srgbClr val="000000">
                      <a:alpha val="43137"/>
                    </a:srgbClr>
                  </a:outerShdw>
                </a:effectLst>
                <a:latin typeface="+mn-lt"/>
              </a:rPr>
              <a:t> are not supplied </a:t>
            </a:r>
            <a:r>
              <a:rPr lang="en-US" sz="2400" dirty="0" smtClean="0">
                <a:latin typeface="+mn-lt"/>
              </a:rPr>
              <a:t>so it’s very difficult to assess reliability and accuracy of available data (if found).</a:t>
            </a:r>
          </a:p>
          <a:p>
            <a:pPr marL="914400" lvl="1" indent="-457200" algn="just">
              <a:spcAft>
                <a:spcPts val="1200"/>
              </a:spcAft>
              <a:buClr>
                <a:srgbClr val="FF0000"/>
              </a:buClr>
              <a:buFont typeface="Wingdings" pitchFamily="2" charset="2"/>
              <a:buChar char="ü"/>
            </a:pPr>
            <a:r>
              <a:rPr lang="en-US" sz="2400" b="1" dirty="0" smtClean="0">
                <a:effectLst>
                  <a:outerShdw blurRad="38100" dist="38100" dir="2700000" algn="tl">
                    <a:srgbClr val="000000">
                      <a:alpha val="43137"/>
                    </a:srgbClr>
                  </a:outerShdw>
                </a:effectLst>
                <a:latin typeface="+mn-lt"/>
              </a:rPr>
              <a:t>Different methodologies </a:t>
            </a:r>
            <a:r>
              <a:rPr lang="en-US" sz="2400" dirty="0" smtClean="0">
                <a:latin typeface="+mn-lt"/>
              </a:rPr>
              <a:t>are used by scientists even in the same country, </a:t>
            </a:r>
            <a:r>
              <a:rPr lang="en-US" sz="2400" b="1" dirty="0" smtClean="0">
                <a:latin typeface="+mn-lt"/>
              </a:rPr>
              <a:t>making</a:t>
            </a:r>
            <a:r>
              <a:rPr lang="en-US" sz="2400" dirty="0" smtClean="0">
                <a:latin typeface="+mn-lt"/>
              </a:rPr>
              <a:t> </a:t>
            </a:r>
            <a:r>
              <a:rPr lang="en-US" sz="2400" b="1" dirty="0" smtClean="0">
                <a:latin typeface="+mn-lt"/>
              </a:rPr>
              <a:t>comparison</a:t>
            </a:r>
            <a:r>
              <a:rPr lang="en-US" sz="2400" dirty="0" smtClean="0">
                <a:latin typeface="+mn-lt"/>
              </a:rPr>
              <a:t> of results, </a:t>
            </a:r>
            <a:r>
              <a:rPr lang="en-US" sz="2400" b="1" dirty="0" smtClean="0">
                <a:latin typeface="+mn-lt"/>
              </a:rPr>
              <a:t>impossible</a:t>
            </a:r>
          </a:p>
          <a:p>
            <a:pPr marL="914400" lvl="1" indent="-457200" algn="just">
              <a:spcAft>
                <a:spcPts val="1200"/>
              </a:spcAft>
              <a:buClr>
                <a:srgbClr val="FF0000"/>
              </a:buClr>
              <a:buFont typeface="Wingdings" pitchFamily="2" charset="2"/>
              <a:buChar char="ü"/>
            </a:pPr>
            <a:r>
              <a:rPr lang="en-US" sz="2400" b="1" dirty="0" smtClean="0">
                <a:latin typeface="+mn-lt"/>
              </a:rPr>
              <a:t>Hazard identification &amp; Risk assessment </a:t>
            </a:r>
            <a:r>
              <a:rPr lang="en-US" sz="2400" b="1" dirty="0" smtClean="0">
                <a:effectLst>
                  <a:outerShdw blurRad="38100" dist="38100" dir="2700000" algn="tl">
                    <a:srgbClr val="000000">
                      <a:alpha val="43137"/>
                    </a:srgbClr>
                  </a:outerShdw>
                </a:effectLst>
                <a:latin typeface="+mn-lt"/>
              </a:rPr>
              <a:t>on a local scale </a:t>
            </a:r>
            <a:r>
              <a:rPr lang="en-US" sz="2400" dirty="0" smtClean="0">
                <a:latin typeface="+mn-lt"/>
              </a:rPr>
              <a:t>(that could provide the essential information for planning preventive measures) </a:t>
            </a:r>
            <a:r>
              <a:rPr lang="en-US" sz="2400" b="1" dirty="0" smtClean="0">
                <a:latin typeface="+mn-lt"/>
              </a:rPr>
              <a:t>has not been implemented</a:t>
            </a:r>
            <a:r>
              <a:rPr lang="en-US" sz="2400" dirty="0" smtClean="0">
                <a:latin typeface="+mn-lt"/>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6" name="Picture 5" descr="Slide1.JPG"/>
          <p:cNvPicPr>
            <a:picLocks noChangeAspect="1"/>
          </p:cNvPicPr>
          <p:nvPr/>
        </p:nvPicPr>
        <p:blipFill>
          <a:blip r:embed="rId4" cstate="print"/>
          <a:srcRect t="85700"/>
          <a:stretch>
            <a:fillRect/>
          </a:stretch>
        </p:blipFill>
        <p:spPr>
          <a:xfrm>
            <a:off x="0" y="5877272"/>
            <a:ext cx="9144000" cy="980728"/>
          </a:xfrm>
          <a:prstGeom prst="rect">
            <a:avLst/>
          </a:prstGeom>
        </p:spPr>
      </p:pic>
      <p:sp>
        <p:nvSpPr>
          <p:cNvPr id="7" name="5 - Τίτλος"/>
          <p:cNvSpPr txBox="1">
            <a:spLocks/>
          </p:cNvSpPr>
          <p:nvPr/>
        </p:nvSpPr>
        <p:spPr bwMode="auto">
          <a:xfrm>
            <a:off x="395536"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r" eaLnBrk="0" hangingPunct="0">
              <a:defRPr/>
            </a:pPr>
            <a:r>
              <a:rPr lang="en-US" sz="3000" b="1" dirty="0" smtClean="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What needs to be done</a:t>
            </a:r>
            <a:endParaRPr lang="el-GR" sz="3000"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Rectangle 3"/>
          <p:cNvSpPr>
            <a:spLocks noChangeArrowheads="1"/>
          </p:cNvSpPr>
          <p:nvPr/>
        </p:nvSpPr>
        <p:spPr bwMode="auto">
          <a:xfrm>
            <a:off x="-72008" y="1702544"/>
            <a:ext cx="8892480" cy="4462760"/>
          </a:xfrm>
          <a:prstGeom prst="rect">
            <a:avLst/>
          </a:prstGeom>
          <a:noFill/>
          <a:ln w="9525" algn="ctr">
            <a:noFill/>
            <a:miter lim="800000"/>
            <a:headEnd/>
            <a:tailEnd/>
          </a:ln>
        </p:spPr>
        <p:txBody>
          <a:bodyPr wrap="square" lIns="0" tIns="0" rIns="0" bIns="0">
            <a:spAutoFit/>
          </a:bodyPr>
          <a:lstStyle/>
          <a:p>
            <a:pPr marL="446088" lvl="1" indent="11113" algn="just">
              <a:spcAft>
                <a:spcPts val="1200"/>
              </a:spcAft>
              <a:buClr>
                <a:srgbClr val="FF0000"/>
              </a:buClr>
            </a:pPr>
            <a:r>
              <a:rPr lang="en-US" sz="2500" b="1" dirty="0" smtClean="0">
                <a:latin typeface="+mj-lt"/>
              </a:rPr>
              <a:t>CONSENSUS</a:t>
            </a:r>
            <a:r>
              <a:rPr lang="en-US" sz="2500" dirty="0" smtClean="0">
                <a:latin typeface="+mj-lt"/>
              </a:rPr>
              <a:t> among the members of the scientific community involved in ELF mitigation regarding:</a:t>
            </a:r>
          </a:p>
          <a:p>
            <a:pPr marL="914400" lvl="1" indent="-457200" algn="just">
              <a:spcAft>
                <a:spcPts val="1200"/>
              </a:spcAft>
              <a:buClr>
                <a:srgbClr val="FF0000"/>
              </a:buClr>
              <a:buFont typeface="Wingdings" pitchFamily="2" charset="2"/>
              <a:buChar char="ü"/>
            </a:pPr>
            <a:r>
              <a:rPr lang="en-US" sz="2500" b="1" dirty="0" smtClean="0">
                <a:latin typeface="+mj-lt"/>
              </a:rPr>
              <a:t>Harmonization of METHODOLOGIES </a:t>
            </a:r>
            <a:r>
              <a:rPr lang="en-US" sz="2500" dirty="0" smtClean="0">
                <a:latin typeface="+mj-lt"/>
              </a:rPr>
              <a:t>used to assess the hazards…in order to create a large network of potential partners working on the same problem, supporting each other, sharing competencies.</a:t>
            </a:r>
          </a:p>
          <a:p>
            <a:pPr marL="914400" lvl="1" indent="-457200" algn="just">
              <a:spcAft>
                <a:spcPts val="1200"/>
              </a:spcAft>
              <a:buClr>
                <a:srgbClr val="FF0000"/>
              </a:buClr>
              <a:buFont typeface="Wingdings" pitchFamily="2" charset="2"/>
              <a:buChar char="ü"/>
            </a:pPr>
            <a:r>
              <a:rPr lang="en-US" sz="2500" b="1" dirty="0" smtClean="0">
                <a:latin typeface="+mj-lt"/>
              </a:rPr>
              <a:t>DATA harmonization </a:t>
            </a:r>
            <a:r>
              <a:rPr lang="en-US" sz="2500" dirty="0" smtClean="0">
                <a:latin typeface="+mj-lt"/>
              </a:rPr>
              <a:t>including  </a:t>
            </a:r>
            <a:r>
              <a:rPr lang="en-US" sz="2500" b="1" dirty="0" smtClean="0">
                <a:latin typeface="+mj-lt"/>
              </a:rPr>
              <a:t>METADATA</a:t>
            </a:r>
            <a:r>
              <a:rPr lang="en-US" sz="2500" dirty="0" smtClean="0">
                <a:latin typeface="+mj-lt"/>
              </a:rPr>
              <a:t> creation. </a:t>
            </a:r>
          </a:p>
          <a:p>
            <a:pPr marL="914400" lvl="1" indent="-457200" algn="just">
              <a:spcAft>
                <a:spcPts val="1200"/>
              </a:spcAft>
              <a:buClr>
                <a:srgbClr val="FF0000"/>
              </a:buClr>
              <a:buFont typeface="Wingdings" pitchFamily="2" charset="2"/>
              <a:buChar char="ü"/>
            </a:pPr>
            <a:r>
              <a:rPr lang="en-US" sz="2500" b="1" dirty="0" smtClean="0">
                <a:latin typeface="+mj-lt"/>
              </a:rPr>
              <a:t>DATA</a:t>
            </a:r>
            <a:r>
              <a:rPr lang="en-US" sz="2500" dirty="0" smtClean="0">
                <a:latin typeface="+mj-lt"/>
              </a:rPr>
              <a:t> collection and </a:t>
            </a:r>
            <a:r>
              <a:rPr lang="en-US" sz="2500" b="1" dirty="0" smtClean="0">
                <a:latin typeface="+mj-lt"/>
              </a:rPr>
              <a:t>SHARING</a:t>
            </a:r>
          </a:p>
          <a:p>
            <a:pPr marL="914400" lvl="1" indent="-457200" algn="just">
              <a:spcAft>
                <a:spcPts val="1200"/>
              </a:spcAft>
              <a:buClr>
                <a:srgbClr val="FF0000"/>
              </a:buClr>
              <a:buFont typeface="Wingdings" pitchFamily="2" charset="2"/>
              <a:buChar char="ü"/>
            </a:pPr>
            <a:r>
              <a:rPr lang="en-US" sz="2500" b="1" dirty="0" smtClean="0">
                <a:latin typeface="+mj-lt"/>
              </a:rPr>
              <a:t>COOPERATION in all four steps</a:t>
            </a:r>
            <a:r>
              <a:rPr lang="en-US" sz="2500" dirty="0" smtClean="0">
                <a:latin typeface="+mj-lt"/>
              </a:rPr>
              <a:t> of the Hazard Management cycle (“harmonization” is a pre-requisite)</a:t>
            </a:r>
            <a:endParaRPr lang="en-US" sz="2500" b="1" dirty="0" smtClean="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werp Point Presentations.jpg"/>
          <p:cNvPicPr>
            <a:picLocks noChangeAspect="1"/>
          </p:cNvPicPr>
          <p:nvPr/>
        </p:nvPicPr>
        <p:blipFill>
          <a:blip r:embed="rId3" cstate="print"/>
          <a:srcRect l="6672" t="4851" r="10173" b="51050"/>
          <a:stretch>
            <a:fillRect/>
          </a:stretch>
        </p:blipFill>
        <p:spPr>
          <a:xfrm>
            <a:off x="0" y="0"/>
            <a:ext cx="9144000" cy="6858000"/>
          </a:xfrm>
          <a:prstGeom prst="rect">
            <a:avLst/>
          </a:prstGeom>
        </p:spPr>
      </p:pic>
      <p:pic>
        <p:nvPicPr>
          <p:cNvPr id="6" name="5 - Εικόνα" descr="ΕΙΚΟΝΑ ΕΞΩΦΥΛΛΟΥ και POSTER.jpg"/>
          <p:cNvPicPr>
            <a:picLocks noChangeAspect="1"/>
          </p:cNvPicPr>
          <p:nvPr/>
        </p:nvPicPr>
        <p:blipFill>
          <a:blip r:embed="rId4" cstate="print"/>
          <a:stretch>
            <a:fillRect/>
          </a:stretch>
        </p:blipFill>
        <p:spPr>
          <a:xfrm>
            <a:off x="116796" y="2420888"/>
            <a:ext cx="5103276" cy="4320480"/>
          </a:xfrm>
          <a:prstGeom prst="rect">
            <a:avLst/>
          </a:prstGeom>
          <a:effectLst>
            <a:softEdge rad="635000"/>
          </a:effectLst>
        </p:spPr>
      </p:pic>
      <p:sp>
        <p:nvSpPr>
          <p:cNvPr id="2" name="1 - Τίτλος"/>
          <p:cNvSpPr>
            <a:spLocks noGrp="1"/>
          </p:cNvSpPr>
          <p:nvPr>
            <p:ph type="ctrTitle"/>
          </p:nvPr>
        </p:nvSpPr>
        <p:spPr>
          <a:xfrm>
            <a:off x="1043608" y="2132856"/>
            <a:ext cx="8100392" cy="1802631"/>
          </a:xfrm>
        </p:spPr>
        <p:txBody>
          <a:bodyPr>
            <a:noAutofit/>
          </a:bodyPr>
          <a:lstStyle/>
          <a:p>
            <a:pPr algn="r"/>
            <a:r>
              <a:rPr lang="en-US" b="1" dirty="0" smtClean="0">
                <a:solidFill>
                  <a:srgbClr val="C00000"/>
                </a:solidFill>
              </a:rPr>
              <a:t>A Scientific Network for Earthquake, Landslide and Flood Hazard Prevention</a:t>
            </a:r>
            <a:endParaRPr lang="el-GR" b="1" dirty="0">
              <a:solidFill>
                <a:srgbClr val="C00000"/>
              </a:solidFill>
            </a:endParaRPr>
          </a:p>
        </p:txBody>
      </p:sp>
      <p:sp>
        <p:nvSpPr>
          <p:cNvPr id="3" name="2 - Υπότιτλος"/>
          <p:cNvSpPr>
            <a:spLocks noGrp="1"/>
          </p:cNvSpPr>
          <p:nvPr>
            <p:ph type="subTitle" idx="1"/>
          </p:nvPr>
        </p:nvSpPr>
        <p:spPr>
          <a:xfrm>
            <a:off x="2555776" y="3861048"/>
            <a:ext cx="6328792" cy="1752600"/>
          </a:xfrm>
        </p:spPr>
        <p:txBody>
          <a:bodyPr>
            <a:normAutofit/>
          </a:bodyPr>
          <a:lstStyle/>
          <a:p>
            <a:pPr algn="r"/>
            <a:endParaRPr lang="en-US" sz="4000" dirty="0" smtClean="0"/>
          </a:p>
          <a:p>
            <a:pPr algn="r"/>
            <a:r>
              <a:rPr lang="en-US" sz="4000" b="1" dirty="0" smtClean="0"/>
              <a:t>The Project</a:t>
            </a:r>
            <a:endParaRPr lang="el-GR" sz="4000" b="1" dirty="0"/>
          </a:p>
        </p:txBody>
      </p:sp>
      <p:pic>
        <p:nvPicPr>
          <p:cNvPr id="5" name="4 - Εικόνα" descr="SCINET-NatHaz_LOGO_NEW.jpg"/>
          <p:cNvPicPr>
            <a:picLocks noChangeAspect="1"/>
          </p:cNvPicPr>
          <p:nvPr/>
        </p:nvPicPr>
        <p:blipFill>
          <a:blip r:embed="rId5" cstate="print"/>
          <a:stretch>
            <a:fillRect/>
          </a:stretch>
        </p:blipFill>
        <p:spPr>
          <a:xfrm>
            <a:off x="3902531" y="144016"/>
            <a:ext cx="1101517" cy="105273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werp Point Presentations.jpg"/>
          <p:cNvPicPr>
            <a:picLocks noChangeAspect="1"/>
          </p:cNvPicPr>
          <p:nvPr/>
        </p:nvPicPr>
        <p:blipFill>
          <a:blip r:embed="rId3" cstate="print"/>
          <a:srcRect l="6672" t="4851" r="10173" b="51050"/>
          <a:stretch>
            <a:fillRect/>
          </a:stretch>
        </p:blipFill>
        <p:spPr>
          <a:xfrm>
            <a:off x="0" y="0"/>
            <a:ext cx="9144000" cy="6858000"/>
          </a:xfrm>
          <a:prstGeom prst="rect">
            <a:avLst/>
          </a:prstGeom>
        </p:spPr>
      </p:pic>
      <p:sp>
        <p:nvSpPr>
          <p:cNvPr id="6" name="5 - Τίτλος"/>
          <p:cNvSpPr>
            <a:spLocks noGrp="1"/>
          </p:cNvSpPr>
          <p:nvPr>
            <p:ph type="title"/>
          </p:nvPr>
        </p:nvSpPr>
        <p:spPr>
          <a:xfrm>
            <a:off x="179512" y="1700808"/>
            <a:ext cx="8676456" cy="576064"/>
          </a:xfrm>
        </p:spPr>
        <p:txBody>
          <a:bodyPr>
            <a:noAutofit/>
          </a:bodyPr>
          <a:lstStyle/>
          <a:p>
            <a:r>
              <a:rPr lang="en-US" sz="3000" b="1" dirty="0" smtClean="0">
                <a:solidFill>
                  <a:srgbClr val="00B0F0"/>
                </a:solidFill>
              </a:rPr>
              <a:t>Scope of the </a:t>
            </a:r>
            <a:r>
              <a:rPr lang="en-US" sz="3000" b="1" dirty="0" err="1" smtClean="0">
                <a:solidFill>
                  <a:srgbClr val="00B0F0"/>
                </a:solidFill>
              </a:rPr>
              <a:t>SciNetNatHaz</a:t>
            </a:r>
            <a:r>
              <a:rPr lang="en-US" sz="3000" b="1" dirty="0" smtClean="0">
                <a:solidFill>
                  <a:srgbClr val="00B0F0"/>
                </a:solidFill>
              </a:rPr>
              <a:t> Project</a:t>
            </a:r>
            <a:endParaRPr lang="el-GR" sz="3000" dirty="0">
              <a:solidFill>
                <a:srgbClr val="00B0F0"/>
              </a:solidFill>
            </a:endParaRPr>
          </a:p>
        </p:txBody>
      </p:sp>
      <p:pic>
        <p:nvPicPr>
          <p:cNvPr id="5" name="4 - Εικόνα" descr="SCINET-NatHaz_LOGO_NEW.jpg"/>
          <p:cNvPicPr>
            <a:picLocks noChangeAspect="1"/>
          </p:cNvPicPr>
          <p:nvPr/>
        </p:nvPicPr>
        <p:blipFill>
          <a:blip r:embed="rId4" cstate="print"/>
          <a:stretch>
            <a:fillRect/>
          </a:stretch>
        </p:blipFill>
        <p:spPr>
          <a:xfrm>
            <a:off x="3902531" y="144016"/>
            <a:ext cx="1101517" cy="1052736"/>
          </a:xfrm>
          <a:prstGeom prst="rect">
            <a:avLst/>
          </a:prstGeom>
        </p:spPr>
      </p:pic>
      <p:sp>
        <p:nvSpPr>
          <p:cNvPr id="7" name="Rectangle 3"/>
          <p:cNvSpPr>
            <a:spLocks noChangeArrowheads="1"/>
          </p:cNvSpPr>
          <p:nvPr/>
        </p:nvSpPr>
        <p:spPr bwMode="auto">
          <a:xfrm>
            <a:off x="539552" y="3345373"/>
            <a:ext cx="8280920" cy="3323987"/>
          </a:xfrm>
          <a:prstGeom prst="rect">
            <a:avLst/>
          </a:prstGeom>
          <a:noFill/>
          <a:ln w="9525" algn="ctr">
            <a:noFill/>
            <a:miter lim="800000"/>
            <a:headEnd/>
            <a:tailEnd/>
          </a:ln>
          <a:effectLst>
            <a:outerShdw blurRad="63500" sx="59000" sy="59000" algn="ctr" rotWithShape="0">
              <a:srgbClr val="FFFFFF">
                <a:alpha val="40000"/>
              </a:srgbClr>
            </a:outerShdw>
          </a:effectLst>
        </p:spPr>
        <p:txBody>
          <a:bodyPr wrap="square" lIns="0" tIns="0" rIns="0" bIns="0">
            <a:spAutoFit/>
          </a:bodyPr>
          <a:lstStyle/>
          <a:p>
            <a:pPr>
              <a:spcBef>
                <a:spcPts val="0"/>
              </a:spcBef>
              <a:spcAft>
                <a:spcPts val="1200"/>
              </a:spcAft>
            </a:pPr>
            <a:r>
              <a:rPr lang="en-US" sz="2200" b="1" dirty="0" smtClean="0">
                <a:latin typeface="Trebuchet MS" pitchFamily="34" charset="0"/>
              </a:rPr>
              <a:t>To establish a strong regional (BS) cooperation by developing a </a:t>
            </a:r>
            <a:r>
              <a:rPr lang="en-US" sz="2200" b="1" dirty="0" smtClean="0">
                <a:latin typeface="Trebuchet MS" pitchFamily="34" charset="0"/>
                <a:cs typeface="Aharoni" pitchFamily="2" charset="-79"/>
              </a:rPr>
              <a:t> </a:t>
            </a:r>
            <a:r>
              <a:rPr lang="en-US" sz="2200" b="1" dirty="0" err="1" smtClean="0">
                <a:latin typeface="Trebuchet MS" pitchFamily="34" charset="0"/>
                <a:cs typeface="Aharoni" pitchFamily="2" charset="-79"/>
              </a:rPr>
              <a:t>SCIentific</a:t>
            </a:r>
            <a:r>
              <a:rPr lang="en-US" sz="2200" b="1" dirty="0" smtClean="0">
                <a:latin typeface="Trebuchet MS" pitchFamily="34" charset="0"/>
                <a:cs typeface="Aharoni" pitchFamily="2" charset="-79"/>
              </a:rPr>
              <a:t> </a:t>
            </a:r>
            <a:r>
              <a:rPr lang="en-US" sz="2200" b="1" dirty="0" err="1" smtClean="0">
                <a:latin typeface="Trebuchet MS" pitchFamily="34" charset="0"/>
                <a:cs typeface="Aharoni" pitchFamily="2" charset="-79"/>
              </a:rPr>
              <a:t>NETwork</a:t>
            </a:r>
            <a:r>
              <a:rPr lang="en-US" sz="2200" b="1" dirty="0" smtClean="0">
                <a:latin typeface="Trebuchet MS" pitchFamily="34" charset="0"/>
                <a:cs typeface="Aharoni" pitchFamily="2" charset="-79"/>
              </a:rPr>
              <a:t> </a:t>
            </a:r>
            <a:r>
              <a:rPr lang="en-US" sz="2200" dirty="0" smtClean="0">
                <a:latin typeface="Trebuchet MS" pitchFamily="34" charset="0"/>
                <a:cs typeface="Aharoni" pitchFamily="2" charset="-79"/>
              </a:rPr>
              <a:t>for Earthquake, Landslide and Flood Hazard </a:t>
            </a:r>
            <a:r>
              <a:rPr lang="en-US" sz="2200" b="1" dirty="0" smtClean="0">
                <a:latin typeface="Trebuchet MS" pitchFamily="34" charset="0"/>
                <a:cs typeface="Aharoni" pitchFamily="2" charset="-79"/>
              </a:rPr>
              <a:t>Prevention</a:t>
            </a:r>
            <a:r>
              <a:rPr lang="en-US" sz="2200" dirty="0" smtClean="0">
                <a:latin typeface="Trebuchet MS" pitchFamily="34" charset="0"/>
                <a:cs typeface="Aharoni" pitchFamily="2" charset="-79"/>
              </a:rPr>
              <a:t> that will set the basis for:</a:t>
            </a:r>
          </a:p>
          <a:p>
            <a:pPr>
              <a:spcBef>
                <a:spcPts val="0"/>
              </a:spcBef>
              <a:spcAft>
                <a:spcPts val="1200"/>
              </a:spcAft>
            </a:pPr>
            <a:endParaRPr lang="en-US" sz="2200" dirty="0" smtClean="0">
              <a:latin typeface="Trebuchet MS" pitchFamily="34" charset="0"/>
              <a:cs typeface="Aharoni" pitchFamily="2" charset="-79"/>
            </a:endParaRPr>
          </a:p>
          <a:p>
            <a:pPr marL="358775" lvl="1" indent="-358775" algn="just">
              <a:spcBef>
                <a:spcPts val="0"/>
              </a:spcBef>
              <a:spcAft>
                <a:spcPts val="1200"/>
              </a:spcAft>
              <a:buClr>
                <a:srgbClr val="FF0000"/>
              </a:buClr>
              <a:buFont typeface="Wingdings" pitchFamily="2" charset="2"/>
              <a:buChar char="ü"/>
            </a:pPr>
            <a:r>
              <a:rPr lang="en-US" sz="2200" b="1" dirty="0" smtClean="0">
                <a:latin typeface="Trebuchet MS" pitchFamily="34" charset="0"/>
                <a:cs typeface="Aharoni" pitchFamily="2" charset="-79"/>
              </a:rPr>
              <a:t>Systematic data </a:t>
            </a:r>
            <a:r>
              <a:rPr lang="en-US" sz="2200" dirty="0" smtClean="0">
                <a:latin typeface="Trebuchet MS" pitchFamily="34" charset="0"/>
                <a:cs typeface="Aharoni" pitchFamily="2" charset="-79"/>
              </a:rPr>
              <a:t>acquisition, </a:t>
            </a:r>
            <a:r>
              <a:rPr lang="en-US" sz="2200" b="1" dirty="0" smtClean="0">
                <a:latin typeface="Trebuchet MS" pitchFamily="34" charset="0"/>
                <a:cs typeface="Aharoni" pitchFamily="2" charset="-79"/>
              </a:rPr>
              <a:t>harmonization</a:t>
            </a:r>
            <a:r>
              <a:rPr lang="en-US" sz="2200" dirty="0" smtClean="0">
                <a:latin typeface="Trebuchet MS" pitchFamily="34" charset="0"/>
                <a:cs typeface="Aharoni" pitchFamily="2" charset="-79"/>
              </a:rPr>
              <a:t>, management and sharing with the scientific community</a:t>
            </a:r>
          </a:p>
          <a:p>
            <a:pPr marL="358775" lvl="1" indent="-358775" algn="just">
              <a:spcBef>
                <a:spcPts val="0"/>
              </a:spcBef>
              <a:spcAft>
                <a:spcPts val="1200"/>
              </a:spcAft>
              <a:buClr>
                <a:srgbClr val="FF0000"/>
              </a:buClr>
              <a:buFont typeface="Wingdings" pitchFamily="2" charset="2"/>
              <a:buChar char="ü"/>
            </a:pPr>
            <a:r>
              <a:rPr lang="en-US" sz="2200" b="1" dirty="0" smtClean="0">
                <a:solidFill>
                  <a:schemeClr val="tx1"/>
                </a:solidFill>
                <a:effectLst>
                  <a:outerShdw blurRad="38100" dist="38100" dir="2700000" algn="tl">
                    <a:srgbClr val="FFFFFF">
                      <a:alpha val="43000"/>
                    </a:srgbClr>
                  </a:outerShdw>
                </a:effectLst>
                <a:latin typeface="Trebuchet MS" pitchFamily="34" charset="0"/>
                <a:cs typeface="Aharoni" pitchFamily="2" charset="-79"/>
              </a:rPr>
              <a:t>Harmonization of Methodologies </a:t>
            </a:r>
            <a:r>
              <a:rPr lang="en-US" sz="2200" dirty="0" smtClean="0">
                <a:solidFill>
                  <a:schemeClr val="tx1"/>
                </a:solidFill>
                <a:effectLst>
                  <a:outerShdw blurRad="38100" dist="38100" dir="2700000" algn="tl">
                    <a:srgbClr val="FFFFFF">
                      <a:alpha val="43000"/>
                    </a:srgbClr>
                  </a:outerShdw>
                </a:effectLst>
                <a:latin typeface="Trebuchet MS" pitchFamily="34" charset="0"/>
                <a:cs typeface="Aharoni" pitchFamily="2" charset="-79"/>
              </a:rPr>
              <a:t>and </a:t>
            </a:r>
            <a:r>
              <a:rPr lang="en-US" sz="2200" b="1" dirty="0" smtClean="0">
                <a:solidFill>
                  <a:schemeClr val="tx1"/>
                </a:solidFill>
                <a:effectLst>
                  <a:outerShdw blurRad="38100" dist="38100" dir="2700000" algn="tl">
                    <a:srgbClr val="FFFFFF">
                      <a:alpha val="43000"/>
                    </a:srgbClr>
                  </a:outerShdw>
                </a:effectLst>
                <a:latin typeface="Trebuchet MS" pitchFamily="34" charset="0"/>
                <a:cs typeface="Aharoni" pitchFamily="2" charset="-79"/>
              </a:rPr>
              <a:t>Procedures</a:t>
            </a:r>
            <a:r>
              <a:rPr lang="en-US" sz="2200" dirty="0" smtClean="0">
                <a:solidFill>
                  <a:schemeClr val="tx1"/>
                </a:solidFill>
                <a:effectLst>
                  <a:outerShdw blurRad="38100" dist="38100" dir="2700000" algn="tl">
                    <a:srgbClr val="FFFFFF">
                      <a:alpha val="43000"/>
                    </a:srgbClr>
                  </a:outerShdw>
                </a:effectLst>
                <a:latin typeface="Trebuchet MS" pitchFamily="34" charset="0"/>
                <a:cs typeface="Aharoni" pitchFamily="2" charset="-79"/>
              </a:rPr>
              <a:t> adapted</a:t>
            </a:r>
          </a:p>
          <a:p>
            <a:pPr marL="358775" lvl="1" indent="-358775" algn="just">
              <a:spcBef>
                <a:spcPts val="0"/>
              </a:spcBef>
              <a:spcAft>
                <a:spcPts val="1200"/>
              </a:spcAft>
              <a:buClr>
                <a:srgbClr val="FF0000"/>
              </a:buClr>
              <a:buFont typeface="Wingdings" pitchFamily="2" charset="2"/>
              <a:buChar char="ü"/>
            </a:pPr>
            <a:r>
              <a:rPr lang="en-US" sz="2200" dirty="0" smtClean="0">
                <a:solidFill>
                  <a:schemeClr val="tx1"/>
                </a:solidFill>
                <a:effectLst>
                  <a:outerShdw blurRad="38100" dist="38100" dir="2700000" algn="tl">
                    <a:srgbClr val="FFFFFF">
                      <a:alpha val="43000"/>
                    </a:srgbClr>
                  </a:outerShdw>
                </a:effectLst>
                <a:latin typeface="Trebuchet MS" pitchFamily="34" charset="0"/>
                <a:cs typeface="Aharoni" pitchFamily="2" charset="-79"/>
              </a:rPr>
              <a:t>A </a:t>
            </a:r>
            <a:r>
              <a:rPr lang="en-US" sz="2200" b="1" dirty="0" smtClean="0">
                <a:solidFill>
                  <a:schemeClr val="tx1"/>
                </a:solidFill>
                <a:effectLst>
                  <a:outerShdw blurRad="38100" dist="38100" dir="2700000" algn="tl">
                    <a:srgbClr val="FFFFFF">
                      <a:alpha val="43000"/>
                    </a:srgbClr>
                  </a:outerShdw>
                </a:effectLst>
                <a:latin typeface="Trebuchet MS" pitchFamily="34" charset="0"/>
                <a:cs typeface="Aharoni" pitchFamily="2" charset="-79"/>
              </a:rPr>
              <a:t>systematic Hazard assessment</a:t>
            </a:r>
          </a:p>
        </p:txBody>
      </p:sp>
      <p:pic>
        <p:nvPicPr>
          <p:cNvPr id="8" name="Picture 7" descr="black sea 4 LOGO2.jpg"/>
          <p:cNvPicPr>
            <a:picLocks noChangeAspect="1"/>
          </p:cNvPicPr>
          <p:nvPr/>
        </p:nvPicPr>
        <p:blipFill>
          <a:blip r:embed="rId5" cstate="print"/>
          <a:srcRect t="16255"/>
          <a:stretch>
            <a:fillRect/>
          </a:stretch>
        </p:blipFill>
        <p:spPr>
          <a:xfrm>
            <a:off x="3172046" y="2276872"/>
            <a:ext cx="2840114" cy="8935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5 - Τίτλος"/>
          <p:cNvSpPr>
            <a:spLocks noGrp="1"/>
          </p:cNvSpPr>
          <p:nvPr>
            <p:ph type="title"/>
          </p:nvPr>
        </p:nvSpPr>
        <p:spPr>
          <a:xfrm>
            <a:off x="467544" y="1484784"/>
            <a:ext cx="8229600" cy="576064"/>
          </a:xfrm>
        </p:spPr>
        <p:txBody>
          <a:bodyPr>
            <a:noAutofit/>
          </a:bodyPr>
          <a:lstStyle/>
          <a:p>
            <a:r>
              <a:rPr lang="en-US" sz="3200" b="1" dirty="0" smtClean="0">
                <a:solidFill>
                  <a:srgbClr val="00B0F0"/>
                </a:solidFill>
              </a:rPr>
              <a:t>Contents</a:t>
            </a:r>
            <a:endParaRPr lang="el-GR" sz="1800" dirty="0">
              <a:solidFill>
                <a:srgbClr val="00B0F0"/>
              </a:solidFill>
            </a:endParaRPr>
          </a:p>
        </p:txBody>
      </p:sp>
      <p:sp>
        <p:nvSpPr>
          <p:cNvPr id="20" name="TextBox 19"/>
          <p:cNvSpPr txBox="1"/>
          <p:nvPr/>
        </p:nvSpPr>
        <p:spPr>
          <a:xfrm>
            <a:off x="611560" y="2316936"/>
            <a:ext cx="8352928" cy="4154984"/>
          </a:xfrm>
          <a:prstGeom prst="rect">
            <a:avLst/>
          </a:prstGeom>
          <a:noFill/>
        </p:spPr>
        <p:txBody>
          <a:bodyPr wrap="square" rtlCol="0">
            <a:spAutoFit/>
          </a:bodyPr>
          <a:lstStyle/>
          <a:p>
            <a:pPr marL="173038" indent="-173038"/>
            <a:r>
              <a:rPr lang="en-US" sz="2400" dirty="0" smtClean="0"/>
              <a:t>A Brief Review of </a:t>
            </a:r>
          </a:p>
          <a:p>
            <a:pPr marL="173038" indent="-173038">
              <a:buFont typeface="Arial" pitchFamily="34" charset="0"/>
              <a:buChar char="•"/>
            </a:pPr>
            <a:r>
              <a:rPr lang="en-US" sz="2400" b="1" dirty="0" smtClean="0"/>
              <a:t>EU Activities </a:t>
            </a:r>
            <a:r>
              <a:rPr lang="en-US" sz="2400" dirty="0" smtClean="0"/>
              <a:t>including legislation, establishment of  organizations, bodies etc regarding Natural Hazard Mitigation </a:t>
            </a:r>
          </a:p>
          <a:p>
            <a:pPr marL="173038" indent="-173038">
              <a:buFont typeface="Arial" pitchFamily="34" charset="0"/>
              <a:buChar char="•"/>
            </a:pPr>
            <a:r>
              <a:rPr lang="en-US" sz="2400" dirty="0" smtClean="0"/>
              <a:t>Overview of more than 50 Projects funded by the EU (FP5, FP6, FP7, CORDIS…)</a:t>
            </a:r>
          </a:p>
          <a:p>
            <a:pPr marL="173038" indent="-173038">
              <a:buFont typeface="Arial" pitchFamily="34" charset="0"/>
              <a:buChar char="•"/>
            </a:pPr>
            <a:r>
              <a:rPr lang="en-US" sz="2400" dirty="0" smtClean="0"/>
              <a:t>Natural Hazard </a:t>
            </a:r>
            <a:r>
              <a:rPr lang="en-US" sz="2400" b="1" dirty="0" smtClean="0"/>
              <a:t>Mitigation issues targeted </a:t>
            </a:r>
            <a:r>
              <a:rPr lang="en-US" sz="2400" dirty="0" smtClean="0"/>
              <a:t>in EU funded </a:t>
            </a:r>
            <a:r>
              <a:rPr lang="en-US" sz="2400" dirty="0" err="1" smtClean="0"/>
              <a:t>Programmes</a:t>
            </a:r>
            <a:endParaRPr lang="en-US" sz="2400" dirty="0" smtClean="0"/>
          </a:p>
          <a:p>
            <a:pPr marL="173038" indent="-173038">
              <a:buFont typeface="Arial" pitchFamily="34" charset="0"/>
              <a:buChar char="•"/>
            </a:pPr>
            <a:r>
              <a:rPr lang="en-US" sz="2400" dirty="0" smtClean="0"/>
              <a:t>Outcomes, remaining issues – </a:t>
            </a:r>
            <a:r>
              <a:rPr lang="en-US" sz="2400" b="1" dirty="0" smtClean="0"/>
              <a:t>Potential present &amp; future priorities</a:t>
            </a:r>
          </a:p>
          <a:p>
            <a:pPr marL="173038" indent="-173038">
              <a:buFont typeface="Arial" pitchFamily="34" charset="0"/>
              <a:buChar char="•"/>
            </a:pPr>
            <a:endParaRPr lang="en-US" sz="2400" b="1" dirty="0" smtClean="0"/>
          </a:p>
          <a:p>
            <a:pPr marL="173038" indent="-173038">
              <a:buFont typeface="Arial" pitchFamily="34" charset="0"/>
              <a:buChar char="•"/>
            </a:pPr>
            <a:r>
              <a:rPr lang="en-US" sz="2400" b="1" dirty="0" smtClean="0">
                <a:solidFill>
                  <a:schemeClr val="tx2"/>
                </a:solidFill>
              </a:rPr>
              <a:t>The </a:t>
            </a:r>
            <a:r>
              <a:rPr lang="en-US" sz="2400" b="1" dirty="0" err="1" smtClean="0">
                <a:solidFill>
                  <a:schemeClr val="tx2"/>
                </a:solidFill>
              </a:rPr>
              <a:t>SciNetNatHaz</a:t>
            </a:r>
            <a:r>
              <a:rPr lang="en-US" sz="2400" b="1" dirty="0" smtClean="0">
                <a:solidFill>
                  <a:schemeClr val="tx2"/>
                </a:solidFill>
              </a:rPr>
              <a:t> Project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werp Point Presentations.jpg"/>
          <p:cNvPicPr>
            <a:picLocks noChangeAspect="1"/>
          </p:cNvPicPr>
          <p:nvPr/>
        </p:nvPicPr>
        <p:blipFill>
          <a:blip r:embed="rId3" cstate="print"/>
          <a:srcRect l="6672" t="4851" r="10173" b="51050"/>
          <a:stretch>
            <a:fillRect/>
          </a:stretch>
        </p:blipFill>
        <p:spPr>
          <a:xfrm>
            <a:off x="0" y="0"/>
            <a:ext cx="9144000" cy="6858000"/>
          </a:xfrm>
          <a:prstGeom prst="rect">
            <a:avLst/>
          </a:prstGeom>
        </p:spPr>
      </p:pic>
      <p:sp>
        <p:nvSpPr>
          <p:cNvPr id="6" name="5 - Τίτλος"/>
          <p:cNvSpPr>
            <a:spLocks noGrp="1"/>
          </p:cNvSpPr>
          <p:nvPr>
            <p:ph type="title"/>
          </p:nvPr>
        </p:nvSpPr>
        <p:spPr>
          <a:xfrm>
            <a:off x="179512" y="1700808"/>
            <a:ext cx="8676456" cy="576064"/>
          </a:xfrm>
        </p:spPr>
        <p:txBody>
          <a:bodyPr>
            <a:noAutofit/>
          </a:bodyPr>
          <a:lstStyle/>
          <a:p>
            <a:r>
              <a:rPr lang="en-US" sz="3000" b="1" dirty="0" smtClean="0">
                <a:solidFill>
                  <a:srgbClr val="00B0F0"/>
                </a:solidFill>
              </a:rPr>
              <a:t>The </a:t>
            </a:r>
            <a:r>
              <a:rPr lang="en-US" sz="3000" b="1" dirty="0" err="1" smtClean="0">
                <a:solidFill>
                  <a:srgbClr val="00B0F0"/>
                </a:solidFill>
              </a:rPr>
              <a:t>Parthership</a:t>
            </a:r>
            <a:r>
              <a:rPr lang="en-US" sz="3000" b="1" dirty="0" smtClean="0">
                <a:solidFill>
                  <a:srgbClr val="00B0F0"/>
                </a:solidFill>
              </a:rPr>
              <a:t>!</a:t>
            </a:r>
            <a:endParaRPr lang="el-GR" sz="3000" dirty="0">
              <a:solidFill>
                <a:srgbClr val="00B0F0"/>
              </a:solidFill>
            </a:endParaRPr>
          </a:p>
        </p:txBody>
      </p:sp>
      <p:pic>
        <p:nvPicPr>
          <p:cNvPr id="5" name="4 - Εικόνα" descr="SCINET-NatHaz_LOGO_NEW.jpg"/>
          <p:cNvPicPr>
            <a:picLocks noChangeAspect="1"/>
          </p:cNvPicPr>
          <p:nvPr/>
        </p:nvPicPr>
        <p:blipFill>
          <a:blip r:embed="rId4" cstate="print"/>
          <a:stretch>
            <a:fillRect/>
          </a:stretch>
        </p:blipFill>
        <p:spPr>
          <a:xfrm>
            <a:off x="3902531" y="144016"/>
            <a:ext cx="1101517" cy="1052736"/>
          </a:xfrm>
          <a:prstGeom prst="rect">
            <a:avLst/>
          </a:prstGeom>
        </p:spPr>
      </p:pic>
      <p:pic>
        <p:nvPicPr>
          <p:cNvPr id="12" name="Picture 11" descr="Newspaper Insert_CMYK_Partners_A sample for all partner.jpg"/>
          <p:cNvPicPr>
            <a:picLocks noChangeAspect="1"/>
          </p:cNvPicPr>
          <p:nvPr/>
        </p:nvPicPr>
        <p:blipFill>
          <a:blip r:embed="rId5" cstate="print"/>
          <a:srcRect t="38125" b="39609"/>
          <a:stretch>
            <a:fillRect/>
          </a:stretch>
        </p:blipFill>
        <p:spPr>
          <a:xfrm>
            <a:off x="179512" y="2402628"/>
            <a:ext cx="8784976" cy="1242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5 - Τίτλος"/>
          <p:cNvSpPr txBox="1">
            <a:spLocks/>
          </p:cNvSpPr>
          <p:nvPr/>
        </p:nvSpPr>
        <p:spPr bwMode="auto">
          <a:xfrm>
            <a:off x="4032448" y="3861048"/>
            <a:ext cx="493204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B0F0"/>
                </a:solidFill>
                <a:effectLst/>
                <a:uLnTx/>
                <a:uFillTx/>
                <a:latin typeface="+mj-lt"/>
                <a:ea typeface="+mj-ea"/>
                <a:cs typeface="+mj-cs"/>
              </a:rPr>
              <a:t>Areas of pilot implementation</a:t>
            </a:r>
            <a:endParaRPr kumimoji="0" lang="el-GR" sz="2400" b="0" i="0" u="none" strike="noStrike" kern="1200" cap="none" spc="0" normalizeH="0" baseline="0" noProof="0" dirty="0">
              <a:ln>
                <a:noFill/>
              </a:ln>
              <a:solidFill>
                <a:srgbClr val="00B0F0"/>
              </a:solidFill>
              <a:effectLst/>
              <a:uLnTx/>
              <a:uFillTx/>
              <a:latin typeface="+mj-lt"/>
              <a:ea typeface="+mj-ea"/>
              <a:cs typeface="+mj-cs"/>
            </a:endParaRPr>
          </a:p>
        </p:txBody>
      </p:sp>
      <p:sp>
        <p:nvSpPr>
          <p:cNvPr id="17" name="5 - Τίτλος"/>
          <p:cNvSpPr txBox="1">
            <a:spLocks/>
          </p:cNvSpPr>
          <p:nvPr/>
        </p:nvSpPr>
        <p:spPr bwMode="auto">
          <a:xfrm>
            <a:off x="0" y="3861048"/>
            <a:ext cx="493204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B0F0"/>
                </a:solidFill>
                <a:effectLst/>
                <a:uLnTx/>
                <a:uFillTx/>
                <a:latin typeface="+mj-lt"/>
                <a:ea typeface="+mj-ea"/>
                <a:cs typeface="+mj-cs"/>
              </a:rPr>
              <a:t>Basic Info:</a:t>
            </a:r>
            <a:endParaRPr kumimoji="0" lang="el-GR" sz="2400" b="0" i="0" u="none" strike="noStrike" kern="1200" cap="none" spc="0" normalizeH="0" baseline="0" noProof="0" dirty="0">
              <a:ln>
                <a:noFill/>
              </a:ln>
              <a:solidFill>
                <a:srgbClr val="00B0F0"/>
              </a:solidFill>
              <a:effectLst/>
              <a:uLnTx/>
              <a:uFillTx/>
              <a:latin typeface="+mj-lt"/>
              <a:ea typeface="+mj-ea"/>
              <a:cs typeface="+mj-cs"/>
            </a:endParaRPr>
          </a:p>
        </p:txBody>
      </p:sp>
      <p:sp>
        <p:nvSpPr>
          <p:cNvPr id="18" name="TextBox 17"/>
          <p:cNvSpPr txBox="1"/>
          <p:nvPr/>
        </p:nvSpPr>
        <p:spPr>
          <a:xfrm>
            <a:off x="0" y="4293096"/>
            <a:ext cx="4211960" cy="2031325"/>
          </a:xfrm>
          <a:prstGeom prst="rect">
            <a:avLst/>
          </a:prstGeom>
          <a:noFill/>
        </p:spPr>
        <p:txBody>
          <a:bodyPr wrap="square" rtlCol="0">
            <a:spAutoFit/>
          </a:bodyPr>
          <a:lstStyle/>
          <a:p>
            <a:r>
              <a:rPr lang="en-US" b="1" dirty="0" smtClean="0"/>
              <a:t>Black Sea Basin Joint Operational </a:t>
            </a:r>
            <a:r>
              <a:rPr lang="en-US" b="1" dirty="0" err="1" smtClean="0"/>
              <a:t>Programme</a:t>
            </a:r>
            <a:r>
              <a:rPr lang="en-US" b="1" dirty="0" smtClean="0"/>
              <a:t> 2007-2013</a:t>
            </a:r>
          </a:p>
          <a:p>
            <a:endParaRPr lang="en-US" dirty="0" smtClean="0"/>
          </a:p>
          <a:p>
            <a:r>
              <a:rPr lang="en-US" dirty="0" smtClean="0"/>
              <a:t>Duration: 24 months</a:t>
            </a:r>
          </a:p>
          <a:p>
            <a:r>
              <a:rPr lang="en-US" dirty="0" smtClean="0"/>
              <a:t>Total Budget (</a:t>
            </a:r>
            <a:r>
              <a:rPr lang="en-US" b="1" dirty="0" smtClean="0"/>
              <a:t>ENPI + IPA</a:t>
            </a:r>
            <a:r>
              <a:rPr lang="en-US" dirty="0" smtClean="0"/>
              <a:t>): 1.053.000,00 </a:t>
            </a:r>
          </a:p>
          <a:p>
            <a:r>
              <a:rPr lang="en-US" dirty="0" smtClean="0"/>
              <a:t>Total Grand (</a:t>
            </a:r>
            <a:r>
              <a:rPr lang="en-US" b="1" dirty="0" smtClean="0"/>
              <a:t>ENPI + IPA</a:t>
            </a:r>
            <a:r>
              <a:rPr lang="en-US" dirty="0" smtClean="0"/>
              <a:t>): 947 700,00</a:t>
            </a:r>
          </a:p>
          <a:p>
            <a:r>
              <a:rPr lang="en-US" dirty="0" smtClean="0"/>
              <a:t>Start - End Dates: </a:t>
            </a:r>
            <a:r>
              <a:rPr lang="en-US" b="1" dirty="0" smtClean="0"/>
              <a:t>01.05.2013 - 30.04.2015</a:t>
            </a:r>
            <a:endParaRPr lang="el-GR" b="1" dirty="0"/>
          </a:p>
        </p:txBody>
      </p:sp>
      <p:pic>
        <p:nvPicPr>
          <p:cNvPr id="10" name="Picture 9" descr="BS_SciNetNatHaz_Area.jpeg"/>
          <p:cNvPicPr>
            <a:picLocks noChangeAspect="1"/>
          </p:cNvPicPr>
          <p:nvPr/>
        </p:nvPicPr>
        <p:blipFill>
          <a:blip r:embed="rId6" cstate="print"/>
          <a:stretch>
            <a:fillRect/>
          </a:stretch>
        </p:blipFill>
        <p:spPr>
          <a:xfrm>
            <a:off x="5004048" y="4362685"/>
            <a:ext cx="3851920" cy="23066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werp Point Presentations.jpg"/>
          <p:cNvPicPr>
            <a:picLocks noChangeAspect="1"/>
          </p:cNvPicPr>
          <p:nvPr/>
        </p:nvPicPr>
        <p:blipFill>
          <a:blip r:embed="rId3" cstate="print"/>
          <a:srcRect l="6672" t="4851" r="10173" b="51050"/>
          <a:stretch>
            <a:fillRect/>
          </a:stretch>
        </p:blipFill>
        <p:spPr>
          <a:xfrm>
            <a:off x="0" y="0"/>
            <a:ext cx="9144000" cy="6858000"/>
          </a:xfrm>
          <a:prstGeom prst="rect">
            <a:avLst/>
          </a:prstGeom>
        </p:spPr>
      </p:pic>
      <p:sp>
        <p:nvSpPr>
          <p:cNvPr id="6" name="5 - Τίτλος"/>
          <p:cNvSpPr>
            <a:spLocks noGrp="1"/>
          </p:cNvSpPr>
          <p:nvPr>
            <p:ph type="title"/>
          </p:nvPr>
        </p:nvSpPr>
        <p:spPr>
          <a:xfrm>
            <a:off x="179512" y="620688"/>
            <a:ext cx="8676456" cy="576064"/>
          </a:xfrm>
        </p:spPr>
        <p:txBody>
          <a:bodyPr>
            <a:noAutofit/>
          </a:bodyPr>
          <a:lstStyle/>
          <a:p>
            <a:r>
              <a:rPr lang="en-US" sz="3000" b="1" dirty="0" smtClean="0">
                <a:solidFill>
                  <a:srgbClr val="00B0F0"/>
                </a:solidFill>
              </a:rPr>
              <a:t>Scope of the </a:t>
            </a:r>
            <a:r>
              <a:rPr lang="en-US" sz="3000" b="1" dirty="0" err="1" smtClean="0">
                <a:solidFill>
                  <a:srgbClr val="00B0F0"/>
                </a:solidFill>
              </a:rPr>
              <a:t>SciNetNatHaz</a:t>
            </a:r>
            <a:r>
              <a:rPr lang="en-US" sz="3000" b="1" dirty="0" smtClean="0">
                <a:solidFill>
                  <a:srgbClr val="00B0F0"/>
                </a:solidFill>
              </a:rPr>
              <a:t> Project</a:t>
            </a:r>
            <a:endParaRPr lang="el-GR" sz="3000" dirty="0">
              <a:solidFill>
                <a:srgbClr val="00B0F0"/>
              </a:solidFill>
            </a:endParaRPr>
          </a:p>
        </p:txBody>
      </p:sp>
      <p:pic>
        <p:nvPicPr>
          <p:cNvPr id="5" name="4 - Εικόνα" descr="SCINET-NatHaz_LOGO_NEW.jpg"/>
          <p:cNvPicPr>
            <a:picLocks noChangeAspect="1"/>
          </p:cNvPicPr>
          <p:nvPr/>
        </p:nvPicPr>
        <p:blipFill>
          <a:blip r:embed="rId4" cstate="print"/>
          <a:stretch>
            <a:fillRect/>
          </a:stretch>
        </p:blipFill>
        <p:spPr>
          <a:xfrm>
            <a:off x="3902531" y="144016"/>
            <a:ext cx="1101517" cy="1052736"/>
          </a:xfrm>
          <a:prstGeom prst="rect">
            <a:avLst/>
          </a:prstGeom>
        </p:spPr>
      </p:pic>
      <p:pic>
        <p:nvPicPr>
          <p:cNvPr id="12" name="Picture 11" descr="The Project_STRUCTURE.jpg"/>
          <p:cNvPicPr>
            <a:picLocks noChangeAspect="1"/>
          </p:cNvPicPr>
          <p:nvPr/>
        </p:nvPicPr>
        <p:blipFill>
          <a:blip r:embed="rId5" cstate="print">
            <a:clrChange>
              <a:clrFrom>
                <a:srgbClr val="FFFFFF"/>
              </a:clrFrom>
              <a:clrTo>
                <a:srgbClr val="FFFFFF">
                  <a:alpha val="0"/>
                </a:srgbClr>
              </a:clrTo>
            </a:clrChange>
          </a:blip>
          <a:srcRect b="4211"/>
          <a:stretch>
            <a:fillRect/>
          </a:stretch>
        </p:blipFill>
        <p:spPr>
          <a:xfrm>
            <a:off x="979123" y="1700808"/>
            <a:ext cx="7913357" cy="49538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werp Point Presentations.jpg"/>
          <p:cNvPicPr>
            <a:picLocks noChangeAspect="1"/>
          </p:cNvPicPr>
          <p:nvPr/>
        </p:nvPicPr>
        <p:blipFill>
          <a:blip r:embed="rId3" cstate="print"/>
          <a:srcRect l="6672" t="4851" r="10173" b="51050"/>
          <a:stretch>
            <a:fillRect/>
          </a:stretch>
        </p:blipFill>
        <p:spPr>
          <a:xfrm>
            <a:off x="0" y="0"/>
            <a:ext cx="9144000" cy="6858000"/>
          </a:xfrm>
          <a:prstGeom prst="rect">
            <a:avLst/>
          </a:prstGeom>
        </p:spPr>
      </p:pic>
      <p:sp>
        <p:nvSpPr>
          <p:cNvPr id="6" name="5 - Τίτλος"/>
          <p:cNvSpPr>
            <a:spLocks noGrp="1"/>
          </p:cNvSpPr>
          <p:nvPr>
            <p:ph type="title"/>
          </p:nvPr>
        </p:nvSpPr>
        <p:spPr>
          <a:xfrm>
            <a:off x="35496" y="1556792"/>
            <a:ext cx="9036496" cy="576064"/>
          </a:xfrm>
        </p:spPr>
        <p:txBody>
          <a:bodyPr>
            <a:noAutofit/>
          </a:bodyPr>
          <a:lstStyle/>
          <a:p>
            <a:r>
              <a:rPr lang="en-US" sz="2900" b="1" dirty="0" smtClean="0">
                <a:solidFill>
                  <a:srgbClr val="00B0F0"/>
                </a:solidFill>
              </a:rPr>
              <a:t>What is going to be provided …in terms of Hazard maps</a:t>
            </a:r>
            <a:endParaRPr lang="el-GR" sz="2900" dirty="0">
              <a:solidFill>
                <a:srgbClr val="00B0F0"/>
              </a:solidFill>
            </a:endParaRPr>
          </a:p>
        </p:txBody>
      </p:sp>
      <p:pic>
        <p:nvPicPr>
          <p:cNvPr id="5" name="4 - Εικόνα" descr="SCINET-NatHaz_LOGO_NEW.jpg"/>
          <p:cNvPicPr>
            <a:picLocks noChangeAspect="1"/>
          </p:cNvPicPr>
          <p:nvPr/>
        </p:nvPicPr>
        <p:blipFill>
          <a:blip r:embed="rId4" cstate="print"/>
          <a:stretch>
            <a:fillRect/>
          </a:stretch>
        </p:blipFill>
        <p:spPr>
          <a:xfrm>
            <a:off x="3902531" y="144016"/>
            <a:ext cx="1101517" cy="1052736"/>
          </a:xfrm>
          <a:prstGeom prst="rect">
            <a:avLst/>
          </a:prstGeom>
        </p:spPr>
      </p:pic>
      <p:grpSp>
        <p:nvGrpSpPr>
          <p:cNvPr id="2" name="Group 25"/>
          <p:cNvGrpSpPr/>
          <p:nvPr/>
        </p:nvGrpSpPr>
        <p:grpSpPr>
          <a:xfrm>
            <a:off x="899592" y="2279794"/>
            <a:ext cx="7416824" cy="4389566"/>
            <a:chOff x="107704" y="2132856"/>
            <a:chExt cx="5040360" cy="2983082"/>
          </a:xfrm>
        </p:grpSpPr>
        <p:pic>
          <p:nvPicPr>
            <p:cNvPr id="19" name="Picture 5"/>
            <p:cNvPicPr>
              <a:picLocks noChangeAspect="1" noChangeArrowheads="1"/>
            </p:cNvPicPr>
            <p:nvPr/>
          </p:nvPicPr>
          <p:blipFill>
            <a:blip r:embed="rId5" cstate="print"/>
            <a:srcRect/>
            <a:stretch>
              <a:fillRect/>
            </a:stretch>
          </p:blipFill>
          <p:spPr bwMode="auto">
            <a:xfrm>
              <a:off x="107704" y="2132856"/>
              <a:ext cx="1800000" cy="2538283"/>
            </a:xfrm>
            <a:prstGeom prst="rect">
              <a:avLst/>
            </a:prstGeom>
            <a:ln>
              <a:noFill/>
            </a:ln>
            <a:effectLst>
              <a:outerShdw blurRad="292100" dist="139700" dir="2700000" algn="tl" rotWithShape="0">
                <a:srgbClr val="333333">
                  <a:alpha val="65000"/>
                </a:srgbClr>
              </a:outerShdw>
            </a:effectLst>
          </p:spPr>
        </p:pic>
        <p:pic>
          <p:nvPicPr>
            <p:cNvPr id="22" name="Picture 3" descr="SDEEE_figs_v2_paper_34_Σελίδα_11x"/>
            <p:cNvPicPr>
              <a:picLocks noChangeAspect="1" noChangeArrowheads="1"/>
            </p:cNvPicPr>
            <p:nvPr/>
          </p:nvPicPr>
          <p:blipFill>
            <a:blip r:embed="rId6" cstate="print"/>
            <a:srcRect/>
            <a:stretch>
              <a:fillRect/>
            </a:stretch>
          </p:blipFill>
          <p:spPr bwMode="auto">
            <a:xfrm>
              <a:off x="1691880" y="2348880"/>
              <a:ext cx="1800000" cy="2550773"/>
            </a:xfrm>
            <a:prstGeom prst="rect">
              <a:avLst/>
            </a:prstGeom>
            <a:ln>
              <a:noFill/>
            </a:ln>
            <a:effectLst>
              <a:outerShdw blurRad="292100" dist="139700" dir="2700000" algn="tl" rotWithShape="0">
                <a:srgbClr val="333333">
                  <a:alpha val="65000"/>
                </a:srgbClr>
              </a:outerShdw>
            </a:effectLst>
          </p:spPr>
        </p:pic>
        <p:pic>
          <p:nvPicPr>
            <p:cNvPr id="23" name="Picture 3" descr="SDEEE_figs_v2_paper_34_Σελίδα_16x"/>
            <p:cNvPicPr>
              <a:picLocks noChangeAspect="1" noChangeArrowheads="1"/>
            </p:cNvPicPr>
            <p:nvPr/>
          </p:nvPicPr>
          <p:blipFill>
            <a:blip r:embed="rId7" cstate="print"/>
            <a:srcRect/>
            <a:stretch>
              <a:fillRect/>
            </a:stretch>
          </p:blipFill>
          <p:spPr bwMode="auto">
            <a:xfrm>
              <a:off x="3348064" y="2564904"/>
              <a:ext cx="1800000" cy="2551034"/>
            </a:xfrm>
            <a:prstGeom prst="rect">
              <a:avLst/>
            </a:prstGeom>
            <a:ln>
              <a:noFill/>
            </a:ln>
            <a:effectLst>
              <a:outerShdw blurRad="292100" dist="139700" dir="2700000" algn="tl" rotWithShape="0">
                <a:srgbClr val="333333">
                  <a:alpha val="65000"/>
                </a:srgbClr>
              </a:outerShdw>
            </a:effectLst>
          </p:spPr>
        </p:pic>
      </p:grpSp>
      <p:sp>
        <p:nvSpPr>
          <p:cNvPr id="24" name="5 - Τίτλος"/>
          <p:cNvSpPr txBox="1">
            <a:spLocks/>
          </p:cNvSpPr>
          <p:nvPr/>
        </p:nvSpPr>
        <p:spPr bwMode="auto">
          <a:xfrm>
            <a:off x="3923928" y="2132856"/>
            <a:ext cx="482453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Earthquake</a:t>
            </a:r>
            <a:r>
              <a:rPr kumimoji="0" lang="en-US" sz="28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Hazard Assessment</a:t>
            </a:r>
            <a:endParaRPr kumimoji="0" lang="el-GR" sz="28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werp Point Presentations.jpg"/>
          <p:cNvPicPr>
            <a:picLocks noChangeAspect="1"/>
          </p:cNvPicPr>
          <p:nvPr/>
        </p:nvPicPr>
        <p:blipFill>
          <a:blip r:embed="rId3" cstate="print"/>
          <a:srcRect l="6672" t="4851" r="10173" b="51050"/>
          <a:stretch>
            <a:fillRect/>
          </a:stretch>
        </p:blipFill>
        <p:spPr>
          <a:xfrm>
            <a:off x="0" y="0"/>
            <a:ext cx="9144000" cy="6858000"/>
          </a:xfrm>
          <a:prstGeom prst="rect">
            <a:avLst/>
          </a:prstGeom>
        </p:spPr>
      </p:pic>
      <p:sp>
        <p:nvSpPr>
          <p:cNvPr id="6" name="5 - Τίτλος"/>
          <p:cNvSpPr>
            <a:spLocks noGrp="1"/>
          </p:cNvSpPr>
          <p:nvPr>
            <p:ph type="title"/>
          </p:nvPr>
        </p:nvSpPr>
        <p:spPr>
          <a:xfrm>
            <a:off x="35496" y="1556792"/>
            <a:ext cx="9036496" cy="576064"/>
          </a:xfrm>
        </p:spPr>
        <p:txBody>
          <a:bodyPr>
            <a:noAutofit/>
          </a:bodyPr>
          <a:lstStyle/>
          <a:p>
            <a:r>
              <a:rPr lang="en-US" sz="2900" b="1" dirty="0" smtClean="0">
                <a:solidFill>
                  <a:srgbClr val="00B0F0"/>
                </a:solidFill>
              </a:rPr>
              <a:t>Some of the </a:t>
            </a:r>
            <a:r>
              <a:rPr lang="en-US" sz="2900" b="1" dirty="0" err="1" smtClean="0">
                <a:solidFill>
                  <a:srgbClr val="00B0F0"/>
                </a:solidFill>
              </a:rPr>
              <a:t>SciNetNatHaz</a:t>
            </a:r>
            <a:r>
              <a:rPr lang="en-US" sz="2900" b="1" dirty="0" smtClean="0">
                <a:solidFill>
                  <a:srgbClr val="00B0F0"/>
                </a:solidFill>
              </a:rPr>
              <a:t> Project scheduled Deliverables</a:t>
            </a:r>
            <a:endParaRPr lang="el-GR" sz="2900" dirty="0">
              <a:solidFill>
                <a:srgbClr val="00B0F0"/>
              </a:solidFill>
            </a:endParaRPr>
          </a:p>
        </p:txBody>
      </p:sp>
      <p:pic>
        <p:nvPicPr>
          <p:cNvPr id="5" name="4 - Εικόνα" descr="SCINET-NatHaz_LOGO_NEW.jpg"/>
          <p:cNvPicPr>
            <a:picLocks noChangeAspect="1"/>
          </p:cNvPicPr>
          <p:nvPr/>
        </p:nvPicPr>
        <p:blipFill>
          <a:blip r:embed="rId4" cstate="print"/>
          <a:stretch>
            <a:fillRect/>
          </a:stretch>
        </p:blipFill>
        <p:spPr>
          <a:xfrm>
            <a:off x="3902531" y="144016"/>
            <a:ext cx="1101517" cy="1052736"/>
          </a:xfrm>
          <a:prstGeom prst="rect">
            <a:avLst/>
          </a:prstGeom>
        </p:spPr>
      </p:pic>
      <p:pic>
        <p:nvPicPr>
          <p:cNvPr id="1031" name="Picture 7"/>
          <p:cNvPicPr>
            <a:picLocks noChangeAspect="1" noChangeArrowheads="1"/>
          </p:cNvPicPr>
          <p:nvPr/>
        </p:nvPicPr>
        <p:blipFill>
          <a:blip r:embed="rId5" cstate="print"/>
          <a:srcRect/>
          <a:stretch>
            <a:fillRect/>
          </a:stretch>
        </p:blipFill>
        <p:spPr bwMode="auto">
          <a:xfrm>
            <a:off x="7375219" y="4567107"/>
            <a:ext cx="1541559" cy="1619799"/>
          </a:xfrm>
          <a:prstGeom prst="rect">
            <a:avLst/>
          </a:prstGeom>
          <a:ln>
            <a:noFill/>
          </a:ln>
          <a:effectLst>
            <a:outerShdw blurRad="292100" dist="139700" dir="2700000" algn="tl" rotWithShape="0">
              <a:srgbClr val="333333">
                <a:alpha val="65000"/>
              </a:srgbClr>
            </a:outerShdw>
          </a:effectLst>
        </p:spPr>
      </p:pic>
      <p:pic>
        <p:nvPicPr>
          <p:cNvPr id="1032" name="Picture 8"/>
          <p:cNvPicPr>
            <a:picLocks noChangeAspect="1" noChangeArrowheads="1"/>
          </p:cNvPicPr>
          <p:nvPr/>
        </p:nvPicPr>
        <p:blipFill>
          <a:blip r:embed="rId6" cstate="print"/>
          <a:srcRect/>
          <a:stretch>
            <a:fillRect/>
          </a:stretch>
        </p:blipFill>
        <p:spPr bwMode="auto">
          <a:xfrm>
            <a:off x="2051720" y="4725144"/>
            <a:ext cx="4108531" cy="2016224"/>
          </a:xfrm>
          <a:prstGeom prst="rect">
            <a:avLst/>
          </a:prstGeom>
          <a:ln>
            <a:noFill/>
          </a:ln>
          <a:effectLst>
            <a:outerShdw blurRad="292100" dist="139700" dir="2700000" algn="tl" rotWithShape="0">
              <a:srgbClr val="333333">
                <a:alpha val="65000"/>
              </a:srgbClr>
            </a:outerShdw>
          </a:effectLst>
        </p:spPr>
      </p:pic>
      <p:pic>
        <p:nvPicPr>
          <p:cNvPr id="1033" name="Picture 9"/>
          <p:cNvPicPr>
            <a:picLocks noChangeAspect="1" noChangeArrowheads="1"/>
          </p:cNvPicPr>
          <p:nvPr/>
        </p:nvPicPr>
        <p:blipFill>
          <a:blip r:embed="rId7" cstate="print"/>
          <a:srcRect/>
          <a:stretch>
            <a:fillRect/>
          </a:stretch>
        </p:blipFill>
        <p:spPr bwMode="auto">
          <a:xfrm>
            <a:off x="2689411" y="4712810"/>
            <a:ext cx="802469" cy="876430"/>
          </a:xfrm>
          <a:prstGeom prst="rect">
            <a:avLst/>
          </a:prstGeom>
          <a:ln>
            <a:noFill/>
          </a:ln>
          <a:effectLst>
            <a:outerShdw blurRad="292100" dist="139700" dir="2700000" algn="tl" rotWithShape="0">
              <a:srgbClr val="333333">
                <a:alpha val="65000"/>
              </a:srgbClr>
            </a:outerShdw>
          </a:effectLst>
        </p:spPr>
      </p:pic>
      <p:sp>
        <p:nvSpPr>
          <p:cNvPr id="16" name="5 - Τίτλος"/>
          <p:cNvSpPr txBox="1">
            <a:spLocks/>
          </p:cNvSpPr>
          <p:nvPr/>
        </p:nvSpPr>
        <p:spPr bwMode="auto">
          <a:xfrm>
            <a:off x="3131840" y="5229200"/>
            <a:ext cx="2736304"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C00000"/>
                </a:solidFill>
                <a:uLnTx/>
                <a:uFillTx/>
                <a:latin typeface="+mj-lt"/>
                <a:ea typeface="+mj-ea"/>
                <a:cs typeface="+mj-cs"/>
              </a:rPr>
              <a:t>Data Inventory accessible via </a:t>
            </a:r>
            <a:r>
              <a:rPr kumimoji="0" lang="en-US" sz="2200" b="1" i="0" u="none" strike="noStrike" kern="1200" cap="none" spc="0" normalizeH="0" baseline="0" noProof="0" dirty="0" err="1" smtClean="0">
                <a:ln>
                  <a:noFill/>
                </a:ln>
                <a:solidFill>
                  <a:srgbClr val="C00000"/>
                </a:solidFill>
                <a:uLnTx/>
                <a:uFillTx/>
                <a:latin typeface="+mj-lt"/>
                <a:ea typeface="+mj-ea"/>
                <a:cs typeface="+mj-cs"/>
              </a:rPr>
              <a:t>WebGIS</a:t>
            </a:r>
            <a:endParaRPr kumimoji="0" lang="el-GR" sz="2200" b="0" i="0" u="none" strike="noStrike" kern="1200" cap="none" spc="0" normalizeH="0" baseline="0" noProof="0" dirty="0">
              <a:ln>
                <a:noFill/>
              </a:ln>
              <a:solidFill>
                <a:srgbClr val="C00000"/>
              </a:solidFill>
              <a:uLnTx/>
              <a:uFillTx/>
              <a:latin typeface="+mj-lt"/>
              <a:ea typeface="+mj-ea"/>
              <a:cs typeface="+mj-cs"/>
            </a:endParaRPr>
          </a:p>
        </p:txBody>
      </p:sp>
      <p:pic>
        <p:nvPicPr>
          <p:cNvPr id="21" name="Picture 4"/>
          <p:cNvPicPr>
            <a:picLocks noChangeAspect="1" noChangeArrowheads="1"/>
          </p:cNvPicPr>
          <p:nvPr/>
        </p:nvPicPr>
        <p:blipFill>
          <a:blip r:embed="rId8" cstate="print"/>
          <a:srcRect/>
          <a:stretch>
            <a:fillRect/>
          </a:stretch>
        </p:blipFill>
        <p:spPr bwMode="auto">
          <a:xfrm>
            <a:off x="107504" y="4509120"/>
            <a:ext cx="1822183" cy="1341467"/>
          </a:xfrm>
          <a:prstGeom prst="rect">
            <a:avLst/>
          </a:prstGeom>
          <a:ln>
            <a:noFill/>
          </a:ln>
          <a:effectLst>
            <a:outerShdw blurRad="292100" dist="139700" dir="2700000" algn="tl" rotWithShape="0">
              <a:srgbClr val="333333">
                <a:alpha val="65000"/>
              </a:srgbClr>
            </a:outerShdw>
          </a:effectLst>
        </p:spPr>
      </p:pic>
      <p:pic>
        <p:nvPicPr>
          <p:cNvPr id="18" name="Picture 2" descr="FS"/>
          <p:cNvPicPr>
            <a:picLocks noChangeAspect="1" noChangeArrowheads="1"/>
          </p:cNvPicPr>
          <p:nvPr/>
        </p:nvPicPr>
        <p:blipFill>
          <a:blip r:embed="rId9" cstate="print"/>
          <a:srcRect/>
          <a:stretch>
            <a:fillRect/>
          </a:stretch>
        </p:blipFill>
        <p:spPr bwMode="auto">
          <a:xfrm>
            <a:off x="801205" y="5063495"/>
            <a:ext cx="2186619" cy="1605865"/>
          </a:xfrm>
          <a:prstGeom prst="rect">
            <a:avLst/>
          </a:prstGeom>
          <a:ln>
            <a:noFill/>
          </a:ln>
          <a:effectLst>
            <a:outerShdw blurRad="292100" dist="139700" dir="2700000" algn="tl" rotWithShape="0">
              <a:srgbClr val="333333">
                <a:alpha val="65000"/>
              </a:srgbClr>
            </a:outerShdw>
          </a:effectLst>
        </p:spPr>
      </p:pic>
      <p:sp>
        <p:nvSpPr>
          <p:cNvPr id="25" name="5 - Τίτλος"/>
          <p:cNvSpPr txBox="1">
            <a:spLocks/>
          </p:cNvSpPr>
          <p:nvPr/>
        </p:nvSpPr>
        <p:spPr bwMode="auto">
          <a:xfrm>
            <a:off x="-36512" y="6021288"/>
            <a:ext cx="2592288" cy="809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Landslide</a:t>
            </a:r>
            <a:r>
              <a:rPr kumimoji="0" lang="en-US" sz="2400" b="1" i="0" u="none" strike="noStrike" kern="1200" cap="none" spc="0" normalizeH="0" noProof="0" dirty="0" smtClean="0">
                <a:ln>
                  <a:noFill/>
                </a:ln>
                <a:effectLst>
                  <a:outerShdw blurRad="38100" dist="38100" dir="2700000" algn="tl">
                    <a:srgbClr val="000000">
                      <a:alpha val="43137"/>
                    </a:srgbClr>
                  </a:outerShdw>
                </a:effectLst>
                <a:uLnTx/>
                <a:uFillTx/>
                <a:latin typeface="+mj-lt"/>
                <a:ea typeface="+mj-ea"/>
                <a:cs typeface="+mj-cs"/>
              </a:rPr>
              <a:t> Hazard Assessment</a:t>
            </a:r>
            <a:endParaRPr kumimoji="0" lang="el-GR" sz="2400" b="0"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grpSp>
        <p:nvGrpSpPr>
          <p:cNvPr id="26" name="Group 25"/>
          <p:cNvGrpSpPr/>
          <p:nvPr/>
        </p:nvGrpSpPr>
        <p:grpSpPr>
          <a:xfrm>
            <a:off x="107704" y="2204864"/>
            <a:ext cx="4745060" cy="2808312"/>
            <a:chOff x="107704" y="2132856"/>
            <a:chExt cx="5040360" cy="2983082"/>
          </a:xfrm>
        </p:grpSpPr>
        <p:pic>
          <p:nvPicPr>
            <p:cNvPr id="19" name="Picture 5"/>
            <p:cNvPicPr>
              <a:picLocks noChangeAspect="1" noChangeArrowheads="1"/>
            </p:cNvPicPr>
            <p:nvPr/>
          </p:nvPicPr>
          <p:blipFill>
            <a:blip r:embed="rId10" cstate="print"/>
            <a:srcRect/>
            <a:stretch>
              <a:fillRect/>
            </a:stretch>
          </p:blipFill>
          <p:spPr bwMode="auto">
            <a:xfrm>
              <a:off x="107704" y="2132856"/>
              <a:ext cx="1800000" cy="2538283"/>
            </a:xfrm>
            <a:prstGeom prst="rect">
              <a:avLst/>
            </a:prstGeom>
            <a:ln>
              <a:noFill/>
            </a:ln>
            <a:effectLst>
              <a:outerShdw blurRad="292100" dist="139700" dir="2700000" algn="tl" rotWithShape="0">
                <a:srgbClr val="333333">
                  <a:alpha val="65000"/>
                </a:srgbClr>
              </a:outerShdw>
            </a:effectLst>
          </p:spPr>
        </p:pic>
        <p:pic>
          <p:nvPicPr>
            <p:cNvPr id="22" name="Picture 3" descr="SDEEE_figs_v2_paper_34_Σελίδα_11x"/>
            <p:cNvPicPr>
              <a:picLocks noChangeAspect="1" noChangeArrowheads="1"/>
            </p:cNvPicPr>
            <p:nvPr/>
          </p:nvPicPr>
          <p:blipFill>
            <a:blip r:embed="rId11" cstate="print"/>
            <a:srcRect/>
            <a:stretch>
              <a:fillRect/>
            </a:stretch>
          </p:blipFill>
          <p:spPr bwMode="auto">
            <a:xfrm>
              <a:off x="1691880" y="2348880"/>
              <a:ext cx="1800000" cy="2550773"/>
            </a:xfrm>
            <a:prstGeom prst="rect">
              <a:avLst/>
            </a:prstGeom>
            <a:ln>
              <a:noFill/>
            </a:ln>
            <a:effectLst>
              <a:outerShdw blurRad="292100" dist="139700" dir="2700000" algn="tl" rotWithShape="0">
                <a:srgbClr val="333333">
                  <a:alpha val="65000"/>
                </a:srgbClr>
              </a:outerShdw>
            </a:effectLst>
          </p:spPr>
        </p:pic>
        <p:pic>
          <p:nvPicPr>
            <p:cNvPr id="23" name="Picture 3" descr="SDEEE_figs_v2_paper_34_Σελίδα_16x"/>
            <p:cNvPicPr>
              <a:picLocks noChangeAspect="1" noChangeArrowheads="1"/>
            </p:cNvPicPr>
            <p:nvPr/>
          </p:nvPicPr>
          <p:blipFill>
            <a:blip r:embed="rId12" cstate="print"/>
            <a:srcRect/>
            <a:stretch>
              <a:fillRect/>
            </a:stretch>
          </p:blipFill>
          <p:spPr bwMode="auto">
            <a:xfrm>
              <a:off x="3348064" y="2564904"/>
              <a:ext cx="1800000" cy="2551034"/>
            </a:xfrm>
            <a:prstGeom prst="rect">
              <a:avLst/>
            </a:prstGeom>
            <a:ln>
              <a:noFill/>
            </a:ln>
            <a:effectLst>
              <a:outerShdw blurRad="292100" dist="139700" dir="2700000" algn="tl" rotWithShape="0">
                <a:srgbClr val="333333">
                  <a:alpha val="65000"/>
                </a:srgbClr>
              </a:outerShdw>
            </a:effectLst>
          </p:spPr>
        </p:pic>
      </p:grpSp>
      <p:sp>
        <p:nvSpPr>
          <p:cNvPr id="24" name="5 - Τίτλος"/>
          <p:cNvSpPr txBox="1">
            <a:spLocks/>
          </p:cNvSpPr>
          <p:nvPr/>
        </p:nvSpPr>
        <p:spPr bwMode="auto">
          <a:xfrm>
            <a:off x="107504" y="2204864"/>
            <a:ext cx="482453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Earthquake</a:t>
            </a:r>
            <a:r>
              <a:rPr kumimoji="0" lang="en-US" sz="28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Hazard Assessment</a:t>
            </a:r>
            <a:endParaRPr kumimoji="0" lang="el-GR" sz="28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1030" name="Picture 6"/>
          <p:cNvPicPr>
            <a:picLocks noChangeAspect="1" noChangeArrowheads="1"/>
          </p:cNvPicPr>
          <p:nvPr/>
        </p:nvPicPr>
        <p:blipFill>
          <a:blip r:embed="rId13" cstate="print"/>
          <a:srcRect/>
          <a:stretch>
            <a:fillRect/>
          </a:stretch>
        </p:blipFill>
        <p:spPr bwMode="auto">
          <a:xfrm>
            <a:off x="5868144" y="4437112"/>
            <a:ext cx="1520251" cy="193858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14" cstate="print"/>
          <a:srcRect/>
          <a:stretch>
            <a:fillRect/>
          </a:stretch>
        </p:blipFill>
        <p:spPr bwMode="auto">
          <a:xfrm>
            <a:off x="5409279" y="2816932"/>
            <a:ext cx="2430654" cy="1684987"/>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15" cstate="print"/>
          <a:srcRect/>
          <a:stretch>
            <a:fillRect/>
          </a:stretch>
        </p:blipFill>
        <p:spPr bwMode="auto">
          <a:xfrm>
            <a:off x="7016464" y="2492896"/>
            <a:ext cx="1948024" cy="2138638"/>
          </a:xfrm>
          <a:prstGeom prst="rect">
            <a:avLst/>
          </a:prstGeom>
          <a:ln>
            <a:noFill/>
          </a:ln>
          <a:effectLst>
            <a:outerShdw blurRad="292100" dist="139700" dir="2700000" algn="tl" rotWithShape="0">
              <a:srgbClr val="333333">
                <a:alpha val="65000"/>
              </a:srgbClr>
            </a:outerShdw>
          </a:effectLst>
        </p:spPr>
      </p:pic>
      <p:sp>
        <p:nvSpPr>
          <p:cNvPr id="13" name="5 - Τίτλος"/>
          <p:cNvSpPr txBox="1">
            <a:spLocks/>
          </p:cNvSpPr>
          <p:nvPr/>
        </p:nvSpPr>
        <p:spPr bwMode="auto">
          <a:xfrm>
            <a:off x="4896544" y="2204864"/>
            <a:ext cx="435597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Flood</a:t>
            </a:r>
            <a:r>
              <a:rPr kumimoji="0" lang="en-US" sz="28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Hazard Assessment</a:t>
            </a:r>
            <a:endParaRPr kumimoji="0" lang="el-GR"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14" name="5 - Τίτλος"/>
          <p:cNvSpPr txBox="1">
            <a:spLocks/>
          </p:cNvSpPr>
          <p:nvPr/>
        </p:nvSpPr>
        <p:spPr bwMode="auto">
          <a:xfrm>
            <a:off x="5220072" y="4149080"/>
            <a:ext cx="1944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tx1">
                    <a:lumMod val="75000"/>
                    <a:lumOff val="25000"/>
                  </a:schemeClr>
                </a:solidFill>
                <a:uLnTx/>
                <a:uFillTx/>
                <a:latin typeface="+mj-lt"/>
                <a:ea typeface="+mj-ea"/>
                <a:cs typeface="+mj-cs"/>
              </a:rPr>
              <a:t>Regional Scale</a:t>
            </a:r>
            <a:endParaRPr kumimoji="0" lang="el-GR" sz="2000" b="0" i="0" u="none" strike="noStrike" kern="1200" cap="none" spc="0" normalizeH="0" baseline="0" noProof="0" dirty="0">
              <a:ln>
                <a:noFill/>
              </a:ln>
              <a:solidFill>
                <a:schemeClr val="tx1">
                  <a:lumMod val="75000"/>
                  <a:lumOff val="25000"/>
                </a:schemeClr>
              </a:solidFill>
              <a:uLnTx/>
              <a:uFillTx/>
              <a:latin typeface="+mj-lt"/>
              <a:ea typeface="+mj-ea"/>
              <a:cs typeface="+mj-cs"/>
            </a:endParaRPr>
          </a:p>
        </p:txBody>
      </p:sp>
      <p:sp>
        <p:nvSpPr>
          <p:cNvPr id="15" name="5 - Τίτλος"/>
          <p:cNvSpPr txBox="1">
            <a:spLocks/>
          </p:cNvSpPr>
          <p:nvPr/>
        </p:nvSpPr>
        <p:spPr bwMode="auto">
          <a:xfrm>
            <a:off x="7164288" y="4221088"/>
            <a:ext cx="1944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tx1">
                    <a:lumMod val="75000"/>
                    <a:lumOff val="25000"/>
                  </a:schemeClr>
                </a:solidFill>
                <a:uLnTx/>
                <a:uFillTx/>
                <a:latin typeface="+mj-lt"/>
                <a:ea typeface="+mj-ea"/>
                <a:cs typeface="+mj-cs"/>
              </a:rPr>
              <a:t>Local Scale</a:t>
            </a:r>
            <a:endParaRPr kumimoji="0" lang="el-GR" sz="2000" b="0" i="0" u="none" strike="noStrike" kern="1200" cap="none" spc="0" normalizeH="0" baseline="0" noProof="0" dirty="0">
              <a:ln>
                <a:noFill/>
              </a:ln>
              <a:solidFill>
                <a:schemeClr val="tx1">
                  <a:lumMod val="75000"/>
                  <a:lumOff val="25000"/>
                </a:schemeClr>
              </a:solidFill>
              <a:uLnTx/>
              <a:uFillTx/>
              <a:latin typeface="+mj-lt"/>
              <a:ea typeface="+mj-ea"/>
              <a:cs typeface="+mj-cs"/>
            </a:endParaRPr>
          </a:p>
        </p:txBody>
      </p:sp>
      <p:grpSp>
        <p:nvGrpSpPr>
          <p:cNvPr id="33" name="Group 32"/>
          <p:cNvGrpSpPr/>
          <p:nvPr/>
        </p:nvGrpSpPr>
        <p:grpSpPr>
          <a:xfrm>
            <a:off x="1043608" y="2931748"/>
            <a:ext cx="2736304" cy="1800200"/>
            <a:chOff x="1043608" y="2931748"/>
            <a:chExt cx="2736304" cy="1800200"/>
          </a:xfrm>
        </p:grpSpPr>
        <p:sp>
          <p:nvSpPr>
            <p:cNvPr id="31" name="Oval 30"/>
            <p:cNvSpPr/>
            <p:nvPr/>
          </p:nvSpPr>
          <p:spPr>
            <a:xfrm>
              <a:off x="1043608" y="2931748"/>
              <a:ext cx="2736304" cy="18002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2" name="TextBox 31"/>
            <p:cNvSpPr txBox="1"/>
            <p:nvPr/>
          </p:nvSpPr>
          <p:spPr>
            <a:xfrm>
              <a:off x="2033291" y="3108573"/>
              <a:ext cx="756938" cy="1446550"/>
            </a:xfrm>
            <a:prstGeom prst="rect">
              <a:avLst/>
            </a:prstGeom>
            <a:noFill/>
          </p:spPr>
          <p:txBody>
            <a:bodyPr wrap="none" rtlCol="0">
              <a:spAutoFit/>
            </a:bodyPr>
            <a:lstStyle/>
            <a:p>
              <a:r>
                <a:rPr lang="en-US" sz="8800" dirty="0" smtClean="0"/>
                <a:t>1</a:t>
              </a:r>
              <a:endParaRPr lang="el-GR" sz="8800" dirty="0"/>
            </a:p>
          </p:txBody>
        </p:sp>
      </p:grpSp>
      <p:grpSp>
        <p:nvGrpSpPr>
          <p:cNvPr id="34" name="Group 33"/>
          <p:cNvGrpSpPr/>
          <p:nvPr/>
        </p:nvGrpSpPr>
        <p:grpSpPr>
          <a:xfrm>
            <a:off x="5940152" y="3356992"/>
            <a:ext cx="2736304" cy="1800200"/>
            <a:chOff x="1043608" y="2931748"/>
            <a:chExt cx="2736304" cy="1800200"/>
          </a:xfrm>
        </p:grpSpPr>
        <p:sp>
          <p:nvSpPr>
            <p:cNvPr id="35" name="Oval 34"/>
            <p:cNvSpPr/>
            <p:nvPr/>
          </p:nvSpPr>
          <p:spPr>
            <a:xfrm>
              <a:off x="1043608" y="2931748"/>
              <a:ext cx="2736304" cy="18002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6" name="TextBox 35"/>
            <p:cNvSpPr txBox="1"/>
            <p:nvPr/>
          </p:nvSpPr>
          <p:spPr>
            <a:xfrm>
              <a:off x="2033291" y="3108573"/>
              <a:ext cx="756938" cy="1446550"/>
            </a:xfrm>
            <a:prstGeom prst="rect">
              <a:avLst/>
            </a:prstGeom>
            <a:noFill/>
          </p:spPr>
          <p:txBody>
            <a:bodyPr wrap="none" rtlCol="0">
              <a:spAutoFit/>
            </a:bodyPr>
            <a:lstStyle/>
            <a:p>
              <a:r>
                <a:rPr lang="en-US" sz="8800" dirty="0" smtClean="0"/>
                <a:t>2</a:t>
              </a:r>
              <a:endParaRPr lang="el-GR" sz="8800" dirty="0"/>
            </a:p>
          </p:txBody>
        </p:sp>
      </p:grpSp>
      <p:grpSp>
        <p:nvGrpSpPr>
          <p:cNvPr id="37" name="Group 36"/>
          <p:cNvGrpSpPr/>
          <p:nvPr/>
        </p:nvGrpSpPr>
        <p:grpSpPr>
          <a:xfrm>
            <a:off x="0" y="4797152"/>
            <a:ext cx="2736304" cy="1800200"/>
            <a:chOff x="1043608" y="2931748"/>
            <a:chExt cx="2736304" cy="1800200"/>
          </a:xfrm>
        </p:grpSpPr>
        <p:sp>
          <p:nvSpPr>
            <p:cNvPr id="38" name="Oval 37"/>
            <p:cNvSpPr/>
            <p:nvPr/>
          </p:nvSpPr>
          <p:spPr>
            <a:xfrm>
              <a:off x="1043608" y="2931748"/>
              <a:ext cx="2736304" cy="18002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9" name="TextBox 38"/>
            <p:cNvSpPr txBox="1"/>
            <p:nvPr/>
          </p:nvSpPr>
          <p:spPr>
            <a:xfrm>
              <a:off x="2033291" y="3108573"/>
              <a:ext cx="756938" cy="1446550"/>
            </a:xfrm>
            <a:prstGeom prst="rect">
              <a:avLst/>
            </a:prstGeom>
            <a:noFill/>
          </p:spPr>
          <p:txBody>
            <a:bodyPr wrap="none" rtlCol="0">
              <a:spAutoFit/>
            </a:bodyPr>
            <a:lstStyle/>
            <a:p>
              <a:r>
                <a:rPr lang="en-US" sz="8800" dirty="0" smtClean="0"/>
                <a:t>3</a:t>
              </a:r>
              <a:endParaRPr lang="el-GR" sz="8800"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owerp Point Presentations.jpg"/>
          <p:cNvPicPr>
            <a:picLocks noChangeAspect="1"/>
          </p:cNvPicPr>
          <p:nvPr/>
        </p:nvPicPr>
        <p:blipFill>
          <a:blip r:embed="rId3" cstate="print"/>
          <a:srcRect l="6672" t="4851" r="10173" b="51050"/>
          <a:stretch>
            <a:fillRect/>
          </a:stretch>
        </p:blipFill>
        <p:spPr>
          <a:xfrm>
            <a:off x="0" y="0"/>
            <a:ext cx="9144000" cy="6858000"/>
          </a:xfrm>
          <a:prstGeom prst="rect">
            <a:avLst/>
          </a:prstGeom>
        </p:spPr>
      </p:pic>
      <p:sp>
        <p:nvSpPr>
          <p:cNvPr id="6" name="5 - Τίτλος"/>
          <p:cNvSpPr>
            <a:spLocks noGrp="1"/>
          </p:cNvSpPr>
          <p:nvPr>
            <p:ph type="title"/>
          </p:nvPr>
        </p:nvSpPr>
        <p:spPr>
          <a:xfrm>
            <a:off x="179512" y="1628800"/>
            <a:ext cx="8676456" cy="576064"/>
          </a:xfrm>
        </p:spPr>
        <p:txBody>
          <a:bodyPr>
            <a:noAutofit/>
          </a:bodyPr>
          <a:lstStyle/>
          <a:p>
            <a:r>
              <a:rPr lang="en-US" sz="4800" b="1" dirty="0" smtClean="0">
                <a:solidFill>
                  <a:srgbClr val="00B0F0"/>
                </a:solidFill>
              </a:rPr>
              <a:t>Open Invitation!</a:t>
            </a:r>
            <a:endParaRPr lang="el-GR" sz="4800" dirty="0">
              <a:solidFill>
                <a:srgbClr val="00B0F0"/>
              </a:solidFill>
            </a:endParaRPr>
          </a:p>
        </p:txBody>
      </p:sp>
      <p:pic>
        <p:nvPicPr>
          <p:cNvPr id="5" name="4 - Εικόνα" descr="SCINET-NatHaz_LOGO_NEW.jpg"/>
          <p:cNvPicPr>
            <a:picLocks noChangeAspect="1"/>
          </p:cNvPicPr>
          <p:nvPr/>
        </p:nvPicPr>
        <p:blipFill>
          <a:blip r:embed="rId4" cstate="print"/>
          <a:stretch>
            <a:fillRect/>
          </a:stretch>
        </p:blipFill>
        <p:spPr>
          <a:xfrm>
            <a:off x="3902531" y="144016"/>
            <a:ext cx="1101517" cy="1052736"/>
          </a:xfrm>
          <a:prstGeom prst="rect">
            <a:avLst/>
          </a:prstGeom>
        </p:spPr>
      </p:pic>
      <p:pic>
        <p:nvPicPr>
          <p:cNvPr id="2050" name="Picture 2"/>
          <p:cNvPicPr>
            <a:picLocks noChangeAspect="1" noChangeArrowheads="1"/>
          </p:cNvPicPr>
          <p:nvPr/>
        </p:nvPicPr>
        <p:blipFill>
          <a:blip r:embed="rId5" cstate="print"/>
          <a:srcRect l="15495"/>
          <a:stretch>
            <a:fillRect/>
          </a:stretch>
        </p:blipFill>
        <p:spPr bwMode="auto">
          <a:xfrm>
            <a:off x="251521" y="5705992"/>
            <a:ext cx="1260000" cy="866267"/>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l="9639" r="5296"/>
          <a:stretch>
            <a:fillRect/>
          </a:stretch>
        </p:blipFill>
        <p:spPr bwMode="auto">
          <a:xfrm>
            <a:off x="251520" y="4509121"/>
            <a:ext cx="1260000" cy="858995"/>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251520" y="3212976"/>
            <a:ext cx="1080120" cy="1103704"/>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251519" y="1988840"/>
            <a:ext cx="1080000" cy="1024701"/>
          </a:xfrm>
          <a:prstGeom prst="rect">
            <a:avLst/>
          </a:prstGeom>
          <a:noFill/>
          <a:ln w="9525">
            <a:noFill/>
            <a:miter lim="800000"/>
            <a:headEnd/>
            <a:tailEnd/>
          </a:ln>
        </p:spPr>
      </p:pic>
      <p:sp>
        <p:nvSpPr>
          <p:cNvPr id="20" name="TextBox 19"/>
          <p:cNvSpPr txBox="1"/>
          <p:nvPr/>
        </p:nvSpPr>
        <p:spPr>
          <a:xfrm>
            <a:off x="323528" y="2363396"/>
            <a:ext cx="8664751" cy="3877985"/>
          </a:xfrm>
          <a:prstGeom prst="rect">
            <a:avLst/>
          </a:prstGeom>
          <a:noFill/>
        </p:spPr>
        <p:txBody>
          <a:bodyPr wrap="square" rtlCol="0">
            <a:spAutoFit/>
          </a:bodyPr>
          <a:lstStyle/>
          <a:p>
            <a:pPr algn="r">
              <a:spcAft>
                <a:spcPts val="6000"/>
              </a:spcAft>
            </a:pPr>
            <a:r>
              <a:rPr lang="en-US" sz="2400" dirty="0" smtClean="0"/>
              <a:t>News &amp; updates @: </a:t>
            </a:r>
            <a:r>
              <a:rPr lang="en-US" sz="2400" dirty="0" smtClean="0">
                <a:hlinkClick r:id="rId9"/>
              </a:rPr>
              <a:t>http://www.scinetnathaz.net/</a:t>
            </a:r>
            <a:endParaRPr lang="en-US" sz="2400" dirty="0" smtClean="0"/>
          </a:p>
          <a:p>
            <a:pPr algn="r">
              <a:spcAft>
                <a:spcPts val="6000"/>
              </a:spcAft>
            </a:pPr>
            <a:r>
              <a:rPr lang="en-US" sz="2400" b="1" dirty="0" err="1" smtClean="0">
                <a:solidFill>
                  <a:srgbClr val="0000FF"/>
                </a:solidFill>
              </a:rPr>
              <a:t>Facebook</a:t>
            </a:r>
            <a:r>
              <a:rPr lang="en-US" sz="2400" dirty="0" smtClean="0"/>
              <a:t>: </a:t>
            </a:r>
            <a:r>
              <a:rPr lang="en-US" sz="2400" dirty="0" smtClean="0">
                <a:hlinkClick r:id="rId10"/>
              </a:rPr>
              <a:t>https://www.facebook.com/scinetnathaz.scinetnathaz</a:t>
            </a:r>
            <a:endParaRPr lang="en-US" sz="2400" dirty="0" smtClean="0"/>
          </a:p>
          <a:p>
            <a:pPr algn="r">
              <a:spcAft>
                <a:spcPts val="6000"/>
              </a:spcAft>
            </a:pPr>
            <a:r>
              <a:rPr lang="en-US" sz="2400" dirty="0" smtClean="0"/>
              <a:t>Follow us on </a:t>
            </a:r>
            <a:r>
              <a:rPr lang="en-US" sz="2400" b="1" dirty="0" smtClean="0">
                <a:solidFill>
                  <a:srgbClr val="00B050"/>
                </a:solidFill>
              </a:rPr>
              <a:t>Twitter</a:t>
            </a:r>
            <a:r>
              <a:rPr lang="en-US" sz="2400" dirty="0" smtClean="0"/>
              <a:t>: </a:t>
            </a:r>
            <a:r>
              <a:rPr lang="en-US" sz="2400" dirty="0" smtClean="0">
                <a:hlinkClick r:id="rId11"/>
              </a:rPr>
              <a:t>https://twitter.com/SciNetNatHaz</a:t>
            </a:r>
            <a:endParaRPr lang="en-US" sz="2400" dirty="0" smtClean="0"/>
          </a:p>
          <a:p>
            <a:pPr algn="r">
              <a:spcAft>
                <a:spcPts val="6000"/>
              </a:spcAft>
            </a:pPr>
            <a:r>
              <a:rPr lang="en-US" sz="2400" b="1" dirty="0" smtClean="0">
                <a:solidFill>
                  <a:srgbClr val="FF0000"/>
                </a:solidFill>
              </a:rPr>
              <a:t>YouTube</a:t>
            </a:r>
            <a:r>
              <a:rPr lang="en-US" sz="2400" dirty="0" smtClean="0"/>
              <a:t> Channel: </a:t>
            </a:r>
            <a:r>
              <a:rPr lang="en-US" sz="2400" dirty="0" smtClean="0">
                <a:hlinkClick r:id="rId12"/>
              </a:rPr>
              <a:t>http://www.youtube.com/user/SciNetNatHaz</a:t>
            </a: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79512" y="1549816"/>
            <a:ext cx="8784976" cy="5047536"/>
          </a:xfrm>
          <a:prstGeom prst="rect">
            <a:avLst/>
          </a:prstGeom>
          <a:noFill/>
        </p:spPr>
        <p:txBody>
          <a:bodyPr wrap="square" rtlCol="0">
            <a:spAutoFit/>
          </a:bodyPr>
          <a:lstStyle/>
          <a:p>
            <a:pPr lvl="0"/>
            <a:r>
              <a:rPr lang="en-US" sz="1400" b="1" dirty="0" smtClean="0"/>
              <a:t>Clark Ian, European Commission (2012): </a:t>
            </a:r>
            <a:r>
              <a:rPr lang="en-US" sz="1400" dirty="0" smtClean="0"/>
              <a:t>Towards an EU Policy on Disaster Management</a:t>
            </a:r>
            <a:endParaRPr lang="el-GR" sz="1400" dirty="0" smtClean="0"/>
          </a:p>
          <a:p>
            <a:pPr lvl="0"/>
            <a:r>
              <a:rPr lang="en-GB" sz="1400" b="1" dirty="0" smtClean="0"/>
              <a:t>Council of the European Union (2009): </a:t>
            </a:r>
            <a:r>
              <a:rPr lang="en-GB" sz="1400" dirty="0" smtClean="0"/>
              <a:t>Council Conclusions on a Community framework on disaster prevention within the EU 2979th JUSTICE and HOME AFFAIRS Council meeting, Brussels, 30 November 2009</a:t>
            </a:r>
            <a:endParaRPr lang="el-GR" sz="1400" dirty="0" smtClean="0"/>
          </a:p>
          <a:p>
            <a:pPr lvl="0"/>
            <a:r>
              <a:rPr lang="en-US" sz="1400" b="1" dirty="0" smtClean="0"/>
              <a:t>Commission of the European Communities (2009): </a:t>
            </a:r>
            <a:r>
              <a:rPr lang="en-US" sz="1400" dirty="0" smtClean="0"/>
              <a:t>COMMUNICATION FROM THE COMMISSION TO THE COUNCIL AND THE EUROPEAN PARLIAMENT  EU STRATEGY FOR SUPPORTING DISASTER RISK REDUCTION IN DEVELOPING COUNTRIES, COM(2009) 84 final,  Brussels, 23.2.2009</a:t>
            </a:r>
            <a:endParaRPr lang="el-GR" sz="1400" dirty="0" smtClean="0"/>
          </a:p>
          <a:p>
            <a:pPr lvl="0"/>
            <a:r>
              <a:rPr lang="en-US" sz="1400" b="1" dirty="0" smtClean="0"/>
              <a:t>Directorate General for Research (2005): </a:t>
            </a:r>
            <a:r>
              <a:rPr lang="en-US" sz="1400" dirty="0" smtClean="0"/>
              <a:t>Extract of the DG RTD Unit I.4. Catalogue of Contracts topic: Natural hazards Flood Related EU Hazard Research Projects (Framework </a:t>
            </a:r>
            <a:r>
              <a:rPr lang="en-US" sz="1400" dirty="0" err="1" smtClean="0"/>
              <a:t>Programme</a:t>
            </a:r>
            <a:r>
              <a:rPr lang="en-US" sz="1400" dirty="0" smtClean="0"/>
              <a:t> 5 (1998 – 2002) “PROGRAMME ENVIRONMENT AND SUSTAINABLE DEVELOPMENT” and Framework </a:t>
            </a:r>
            <a:r>
              <a:rPr lang="en-US" sz="1400" dirty="0" err="1" smtClean="0"/>
              <a:t>Programme</a:t>
            </a:r>
            <a:r>
              <a:rPr lang="en-US" sz="1400" dirty="0" smtClean="0"/>
              <a:t> 6 (2002 – 2006): “PROGRAMME SUSTAINABLE DEVELOPMENT, GLOBAL CHANGE AND ECOSYSTEMS”). </a:t>
            </a:r>
          </a:p>
          <a:p>
            <a:pPr lvl="0"/>
            <a:r>
              <a:rPr lang="en-US" sz="1400" b="1" dirty="0" smtClean="0"/>
              <a:t>Commission DG Environment (2008)</a:t>
            </a:r>
            <a:r>
              <a:rPr lang="en-US" sz="1400" dirty="0" smtClean="0"/>
              <a:t>: “Assessing the Potential for a Comprehensive Community Strategy for the prevention of Natural and Manmade Disasters”. Final Report, March 2008.</a:t>
            </a:r>
            <a:endParaRPr lang="el-GR" sz="1400" dirty="0" smtClean="0"/>
          </a:p>
          <a:p>
            <a:pPr lvl="0"/>
            <a:r>
              <a:rPr lang="en-US" sz="1400" dirty="0" smtClean="0"/>
              <a:t>European Commission: Research and innovation (2006): Workshop on “RESEARCH: Floods!: Managing the risks of flooding in Europe. Conference Minutes.</a:t>
            </a:r>
            <a:endParaRPr lang="el-GR" sz="1400" dirty="0" smtClean="0"/>
          </a:p>
          <a:p>
            <a:pPr lvl="0"/>
            <a:r>
              <a:rPr lang="en-US" sz="1400" b="1" dirty="0" smtClean="0"/>
              <a:t>EUROPEAN COMMISSION RESEARCH DIRECTORATE-GENERAL (2003): </a:t>
            </a:r>
            <a:r>
              <a:rPr lang="en-US" sz="1400" dirty="0" smtClean="0"/>
              <a:t>Background Information for Press Release: “Floods: European research for better predictions and management solutions”, Dresden, 13 October 2003.</a:t>
            </a:r>
            <a:endParaRPr lang="el-GR" sz="1400" dirty="0" smtClean="0"/>
          </a:p>
          <a:p>
            <a:pPr lvl="0"/>
            <a:r>
              <a:rPr lang="en-US" sz="1400" b="1" dirty="0" smtClean="0"/>
              <a:t>Ghazi A., </a:t>
            </a:r>
            <a:r>
              <a:rPr lang="en-US" sz="1400" b="1" dirty="0" err="1" smtClean="0"/>
              <a:t>Balabanis</a:t>
            </a:r>
            <a:r>
              <a:rPr lang="en-US" sz="1400" b="1" dirty="0" smtClean="0"/>
              <a:t> P., </a:t>
            </a:r>
            <a:r>
              <a:rPr lang="en-US" sz="1400" b="1" dirty="0" err="1" smtClean="0"/>
              <a:t>Casale</a:t>
            </a:r>
            <a:r>
              <a:rPr lang="en-US" sz="1400" b="1" dirty="0" smtClean="0"/>
              <a:t> R. and </a:t>
            </a:r>
            <a:r>
              <a:rPr lang="en-US" sz="1400" b="1" dirty="0" err="1" smtClean="0"/>
              <a:t>Yeroyianni</a:t>
            </a:r>
            <a:r>
              <a:rPr lang="en-US" sz="1400" b="1" dirty="0" smtClean="0"/>
              <a:t> M (1997): </a:t>
            </a:r>
            <a:r>
              <a:rPr lang="en-US" sz="1400" dirty="0" smtClean="0"/>
              <a:t>Highlights of Results from Natural hazards Research projects -1997. European </a:t>
            </a:r>
            <a:r>
              <a:rPr lang="en-US" sz="1400" dirty="0" err="1" smtClean="0"/>
              <a:t>Commision</a:t>
            </a:r>
            <a:r>
              <a:rPr lang="en-US" sz="1400" dirty="0" smtClean="0"/>
              <a:t>, Directorate General XII, Science, Research and Development, Directorate D-RTD Actions: Environment.</a:t>
            </a:r>
            <a:endParaRPr lang="el-GR" sz="1400" dirty="0" smtClean="0"/>
          </a:p>
          <a:p>
            <a:pPr lvl="0"/>
            <a:r>
              <a:rPr lang="en-US" sz="1400" b="1" dirty="0" err="1" smtClean="0"/>
              <a:t>Ionescu</a:t>
            </a:r>
            <a:r>
              <a:rPr lang="en-US" sz="1400" b="1" dirty="0" smtClean="0"/>
              <a:t> E. </a:t>
            </a:r>
            <a:r>
              <a:rPr lang="en-US" sz="1400" b="1" dirty="0" err="1" smtClean="0"/>
              <a:t>Michail</a:t>
            </a:r>
            <a:r>
              <a:rPr lang="en-US" sz="1400" b="1" dirty="0" smtClean="0"/>
              <a:t>, </a:t>
            </a:r>
            <a:r>
              <a:rPr lang="en-US" sz="1400" b="1" dirty="0" err="1" smtClean="0"/>
              <a:t>Soare</a:t>
            </a:r>
            <a:r>
              <a:rPr lang="en-US" sz="1400" b="1" dirty="0" smtClean="0"/>
              <a:t> R. </a:t>
            </a:r>
            <a:r>
              <a:rPr lang="en-US" sz="1400" b="1" dirty="0" err="1" smtClean="0"/>
              <a:t>Simona</a:t>
            </a:r>
            <a:r>
              <a:rPr lang="en-US" sz="1400" b="1" dirty="0" smtClean="0"/>
              <a:t>, </a:t>
            </a:r>
            <a:r>
              <a:rPr lang="en-US" sz="1400" b="1" dirty="0" err="1" smtClean="0"/>
              <a:t>Niculescu</a:t>
            </a:r>
            <a:r>
              <a:rPr lang="en-US" sz="1400" b="1" dirty="0" smtClean="0"/>
              <a:t> G, </a:t>
            </a:r>
            <a:r>
              <a:rPr lang="en-US" sz="1400" b="1" dirty="0" err="1" smtClean="0"/>
              <a:t>Gramada</a:t>
            </a:r>
            <a:r>
              <a:rPr lang="en-US" sz="1400" b="1" dirty="0" smtClean="0"/>
              <a:t> Angela (2012)</a:t>
            </a:r>
            <a:r>
              <a:rPr lang="en-US" sz="1400" dirty="0" smtClean="0"/>
              <a:t>: Comparative study on early recovery and consequence management in the aftermath of Natural and Man-made Disasters in the Greater black Sea area (GBSA) </a:t>
            </a:r>
            <a:endParaRPr lang="el-GR" sz="1400" dirty="0" smtClean="0"/>
          </a:p>
          <a:p>
            <a:pPr lvl="0"/>
            <a:r>
              <a:rPr lang="en-US" sz="1400" b="1" dirty="0" err="1" smtClean="0"/>
              <a:t>Lungu</a:t>
            </a:r>
            <a:r>
              <a:rPr lang="en-US" sz="1400" b="1" dirty="0" smtClean="0"/>
              <a:t> D. (2008): </a:t>
            </a:r>
            <a:r>
              <a:rPr lang="en-US" sz="1400" dirty="0" smtClean="0"/>
              <a:t>Collaborative research and Lessons for future earthquake risk reduction in Romania. IPRED-International Platform for Reducing Earthquake Disaster. UNESCO headquarters, Paris, July 8-10, 2008.</a:t>
            </a:r>
            <a:endParaRPr lang="el-GR" sz="1400" dirty="0" smtClean="0"/>
          </a:p>
        </p:txBody>
      </p:sp>
      <p:sp>
        <p:nvSpPr>
          <p:cNvPr id="13" name="5 - Τίτλος"/>
          <p:cNvSpPr txBox="1">
            <a:spLocks/>
          </p:cNvSpPr>
          <p:nvPr/>
        </p:nvSpPr>
        <p:spPr bwMode="auto">
          <a:xfrm>
            <a:off x="467544"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rgbClr val="C00000"/>
                </a:solidFill>
                <a:effectLst/>
                <a:uLnTx/>
                <a:uFillTx/>
                <a:latin typeface="+mj-lt"/>
                <a:ea typeface="+mj-ea"/>
                <a:cs typeface="+mj-cs"/>
              </a:rPr>
              <a:t>Selected References</a:t>
            </a:r>
            <a:endParaRPr kumimoji="0" lang="el-GR" sz="30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cstate="print"/>
          <a:srcRect l="20625" r="18359"/>
          <a:stretch>
            <a:fillRect/>
          </a:stretch>
        </p:blipFill>
        <p:spPr bwMode="auto">
          <a:xfrm>
            <a:off x="-36512" y="1484784"/>
            <a:ext cx="3240360" cy="4968552"/>
          </a:xfrm>
          <a:prstGeom prst="rect">
            <a:avLst/>
          </a:prstGeom>
          <a:noFill/>
          <a:ln w="9525">
            <a:noFill/>
            <a:miter lim="800000"/>
            <a:headEnd/>
            <a:tailEnd/>
          </a:ln>
          <a:effectLst>
            <a:softEdge rad="635000"/>
          </a:effectLst>
        </p:spPr>
      </p:pic>
      <p:sp>
        <p:nvSpPr>
          <p:cNvPr id="8" name="1 - Τίτλος"/>
          <p:cNvSpPr>
            <a:spLocks noGrp="1"/>
          </p:cNvSpPr>
          <p:nvPr>
            <p:ph type="ctrTitle"/>
          </p:nvPr>
        </p:nvSpPr>
        <p:spPr>
          <a:xfrm>
            <a:off x="1763688" y="1556792"/>
            <a:ext cx="7164288" cy="1802631"/>
          </a:xfrm>
        </p:spPr>
        <p:txBody>
          <a:bodyPr>
            <a:noAutofit/>
          </a:bodyPr>
          <a:lstStyle/>
          <a:p>
            <a:r>
              <a:rPr lang="en-US" sz="3200" b="1" dirty="0" smtClean="0">
                <a:solidFill>
                  <a:schemeClr val="tx2"/>
                </a:solidFill>
                <a:latin typeface="Trebuchet MS" pitchFamily="34" charset="0"/>
              </a:rPr>
              <a:t>Natural Hazard Prevention and Management in the wider Black Sea area: </a:t>
            </a:r>
            <a:r>
              <a:rPr lang="en-US" sz="3200" b="1" dirty="0" smtClean="0">
                <a:solidFill>
                  <a:srgbClr val="C00000"/>
                </a:solidFill>
                <a:latin typeface="Trebuchet MS" pitchFamily="34" charset="0"/>
              </a:rPr>
              <a:t>the </a:t>
            </a:r>
            <a:r>
              <a:rPr lang="en-US" sz="3200" b="1" dirty="0" err="1" smtClean="0">
                <a:solidFill>
                  <a:srgbClr val="C00000"/>
                </a:solidFill>
                <a:latin typeface="Trebuchet MS" pitchFamily="34" charset="0"/>
              </a:rPr>
              <a:t>SciNetNatHaz</a:t>
            </a:r>
            <a:r>
              <a:rPr lang="en-US" sz="3200" b="1" dirty="0" smtClean="0">
                <a:solidFill>
                  <a:srgbClr val="C00000"/>
                </a:solidFill>
                <a:latin typeface="Trebuchet MS" pitchFamily="34" charset="0"/>
              </a:rPr>
              <a:t> Project</a:t>
            </a:r>
            <a:endParaRPr lang="el-GR" sz="3200" dirty="0">
              <a:solidFill>
                <a:srgbClr val="C00000"/>
              </a:solidFill>
              <a:latin typeface="Trebuchet MS" pitchFamily="34" charset="0"/>
            </a:endParaRPr>
          </a:p>
        </p:txBody>
      </p:sp>
      <p:sp>
        <p:nvSpPr>
          <p:cNvPr id="9" name="1 - Τίτλος"/>
          <p:cNvSpPr txBox="1">
            <a:spLocks/>
          </p:cNvSpPr>
          <p:nvPr/>
        </p:nvSpPr>
        <p:spPr bwMode="auto">
          <a:xfrm>
            <a:off x="0" y="1988840"/>
            <a:ext cx="9144000" cy="1296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800" b="1" i="0" u="none" strike="noStrike" kern="1200" cap="none" spc="0" normalizeH="0" baseline="0" noProof="0" dirty="0" smtClean="0">
                <a:ln>
                  <a:noFill/>
                </a:ln>
                <a:solidFill>
                  <a:srgbClr val="FFC000"/>
                </a:solidFill>
                <a:effectLst/>
                <a:uLnTx/>
                <a:uFillTx/>
                <a:latin typeface="Trebuchet MS" pitchFamily="34" charset="0"/>
                <a:ea typeface="+mj-ea"/>
                <a:cs typeface="+mj-cs"/>
              </a:rPr>
              <a:t>Thank</a:t>
            </a:r>
            <a:r>
              <a:rPr kumimoji="0" lang="en-US" sz="12800" b="1" i="0" u="none" strike="noStrike" kern="1200" cap="none" spc="0" normalizeH="0" noProof="0" dirty="0" smtClean="0">
                <a:ln>
                  <a:noFill/>
                </a:ln>
                <a:solidFill>
                  <a:srgbClr val="FFC000"/>
                </a:solidFill>
                <a:effectLst/>
                <a:uLnTx/>
                <a:uFillTx/>
                <a:latin typeface="Trebuchet MS" pitchFamily="34" charset="0"/>
                <a:ea typeface="+mj-ea"/>
                <a:cs typeface="+mj-cs"/>
              </a:rPr>
              <a:t> You!</a:t>
            </a:r>
            <a:endParaRPr kumimoji="0" lang="el-GR" sz="12800" b="0" i="0" u="none" strike="noStrike" kern="1200" cap="none" spc="0" normalizeH="0" baseline="0" noProof="0" dirty="0">
              <a:ln>
                <a:noFill/>
              </a:ln>
              <a:solidFill>
                <a:srgbClr val="FFC000"/>
              </a:solidFill>
              <a:effectLst/>
              <a:uLnTx/>
              <a:uFillTx/>
              <a:latin typeface="Trebuchet MS" pitchFamily="34" charset="0"/>
              <a:ea typeface="+mj-ea"/>
              <a:cs typeface="+mj-cs"/>
            </a:endParaRPr>
          </a:p>
        </p:txBody>
      </p:sp>
      <p:pic>
        <p:nvPicPr>
          <p:cNvPr id="13" name="Picture 12" descr="Top_page_LOGO_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733906" y="5157192"/>
            <a:ext cx="6374598" cy="1050320"/>
          </a:xfrm>
          <a:prstGeom prst="rect">
            <a:avLst/>
          </a:prstGeom>
        </p:spPr>
      </p:pic>
      <p:sp>
        <p:nvSpPr>
          <p:cNvPr id="12" name="Subtitle 2"/>
          <p:cNvSpPr>
            <a:spLocks noGrp="1"/>
          </p:cNvSpPr>
          <p:nvPr>
            <p:ph type="subTitle" idx="1"/>
          </p:nvPr>
        </p:nvSpPr>
        <p:spPr>
          <a:xfrm>
            <a:off x="2987824" y="3501008"/>
            <a:ext cx="5576664" cy="1991072"/>
          </a:xfrm>
        </p:spPr>
        <p:txBody>
          <a:bodyPr rtlCol="0">
            <a:normAutofit fontScale="85000" lnSpcReduction="10000"/>
          </a:bodyPr>
          <a:lstStyle/>
          <a:p>
            <a:pPr>
              <a:defRPr/>
            </a:pPr>
            <a:r>
              <a:rPr lang="en-US" b="1" dirty="0" smtClean="0">
                <a:solidFill>
                  <a:srgbClr val="0000FF"/>
                </a:solidFill>
              </a:rPr>
              <a:t>Acknowledgments:</a:t>
            </a:r>
          </a:p>
          <a:p>
            <a:pPr>
              <a:spcBef>
                <a:spcPts val="0"/>
              </a:spcBef>
              <a:defRPr/>
            </a:pPr>
            <a:r>
              <a:rPr lang="en-US" b="1" dirty="0" smtClean="0">
                <a:solidFill>
                  <a:schemeClr val="tx1">
                    <a:lumMod val="95000"/>
                    <a:lumOff val="5000"/>
                  </a:schemeClr>
                </a:solidFill>
              </a:rPr>
              <a:t>The research was partially funded by the </a:t>
            </a:r>
            <a:r>
              <a:rPr lang="en-US" b="1" dirty="0" smtClean="0">
                <a:solidFill>
                  <a:srgbClr val="0000FF"/>
                </a:solidFill>
              </a:rPr>
              <a:t>EU</a:t>
            </a:r>
            <a:r>
              <a:rPr lang="en-US" b="1" dirty="0" smtClean="0">
                <a:solidFill>
                  <a:schemeClr val="tx1">
                    <a:lumMod val="95000"/>
                    <a:lumOff val="5000"/>
                  </a:schemeClr>
                </a:solidFill>
              </a:rPr>
              <a:t> within the context of the </a:t>
            </a:r>
          </a:p>
          <a:p>
            <a:pPr>
              <a:spcBef>
                <a:spcPts val="0"/>
              </a:spcBef>
              <a:defRPr/>
            </a:pPr>
            <a:r>
              <a:rPr lang="en-US" b="1" dirty="0" smtClean="0">
                <a:solidFill>
                  <a:srgbClr val="0000FF"/>
                </a:solidFill>
              </a:rPr>
              <a:t>Black Sea Basin Joint Operational </a:t>
            </a:r>
            <a:r>
              <a:rPr lang="en-US" b="1" dirty="0" err="1" smtClean="0">
                <a:solidFill>
                  <a:srgbClr val="0000FF"/>
                </a:solidFill>
              </a:rPr>
              <a:t>Programme</a:t>
            </a:r>
            <a:r>
              <a:rPr lang="en-US" b="1" dirty="0" smtClean="0">
                <a:solidFill>
                  <a:srgbClr val="0000FF"/>
                </a:solidFill>
              </a:rPr>
              <a:t>  2007-2013 </a:t>
            </a:r>
            <a:endParaRPr lang="en-GB" b="1" dirty="0" smtClean="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5 - Τίτλος"/>
          <p:cNvSpPr>
            <a:spLocks noGrp="1"/>
          </p:cNvSpPr>
          <p:nvPr>
            <p:ph type="title"/>
          </p:nvPr>
        </p:nvSpPr>
        <p:spPr>
          <a:xfrm>
            <a:off x="467544" y="1484784"/>
            <a:ext cx="8229600" cy="576064"/>
          </a:xfrm>
        </p:spPr>
        <p:txBody>
          <a:bodyPr>
            <a:noAutofit/>
          </a:bodyPr>
          <a:lstStyle/>
          <a:p>
            <a:r>
              <a:rPr lang="en-US" sz="3200" b="1" dirty="0" smtClean="0">
                <a:solidFill>
                  <a:srgbClr val="00B0F0"/>
                </a:solidFill>
              </a:rPr>
              <a:t>Natural Hazards:  The “mitigation” cycle</a:t>
            </a:r>
            <a:endParaRPr lang="el-GR" sz="1800" dirty="0">
              <a:solidFill>
                <a:srgbClr val="00B0F0"/>
              </a:solidFill>
            </a:endParaRPr>
          </a:p>
        </p:txBody>
      </p:sp>
      <p:grpSp>
        <p:nvGrpSpPr>
          <p:cNvPr id="2" name="Group 27"/>
          <p:cNvGrpSpPr/>
          <p:nvPr/>
        </p:nvGrpSpPr>
        <p:grpSpPr>
          <a:xfrm>
            <a:off x="2771800" y="4892771"/>
            <a:ext cx="2738852" cy="1461172"/>
            <a:chOff x="3317875" y="5252811"/>
            <a:chExt cx="2738852" cy="1461172"/>
          </a:xfrm>
        </p:grpSpPr>
        <p:pic>
          <p:nvPicPr>
            <p:cNvPr id="14" name="Picture 3"/>
            <p:cNvPicPr>
              <a:picLocks noChangeAspect="1" noChangeArrowheads="1"/>
            </p:cNvPicPr>
            <p:nvPr/>
          </p:nvPicPr>
          <p:blipFill>
            <a:blip r:embed="rId4" cstate="print"/>
            <a:srcRect/>
            <a:stretch>
              <a:fillRect/>
            </a:stretch>
          </p:blipFill>
          <p:spPr bwMode="auto">
            <a:xfrm rot="1260000">
              <a:off x="4971816" y="5470497"/>
              <a:ext cx="1084911" cy="756085"/>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5" cstate="print"/>
            <a:srcRect/>
            <a:stretch>
              <a:fillRect/>
            </a:stretch>
          </p:blipFill>
          <p:spPr bwMode="auto">
            <a:xfrm rot="-1680000">
              <a:off x="3695954" y="5252811"/>
              <a:ext cx="1224136" cy="815274"/>
            </a:xfrm>
            <a:prstGeom prst="rect">
              <a:avLst/>
            </a:prstGeom>
            <a:ln>
              <a:noFill/>
            </a:ln>
            <a:effectLst>
              <a:outerShdw blurRad="292100" dist="139700" dir="2700000" algn="tl" rotWithShape="0">
                <a:srgbClr val="333333">
                  <a:alpha val="65000"/>
                </a:srgbClr>
              </a:outerShdw>
            </a:effectLst>
          </p:spPr>
        </p:pic>
        <p:pic>
          <p:nvPicPr>
            <p:cNvPr id="16" name="Picture 2"/>
            <p:cNvPicPr>
              <a:picLocks noChangeAspect="1" noChangeArrowheads="1"/>
            </p:cNvPicPr>
            <p:nvPr/>
          </p:nvPicPr>
          <p:blipFill>
            <a:blip r:embed="rId6" cstate="print"/>
            <a:srcRect/>
            <a:stretch>
              <a:fillRect/>
            </a:stretch>
          </p:blipFill>
          <p:spPr bwMode="auto">
            <a:xfrm>
              <a:off x="4584336" y="5886359"/>
              <a:ext cx="864096" cy="827624"/>
            </a:xfrm>
            <a:prstGeom prst="rect">
              <a:avLst/>
            </a:prstGeom>
            <a:noFill/>
            <a:ln w="9525">
              <a:noFill/>
              <a:miter lim="800000"/>
              <a:headEnd/>
              <a:tailEnd/>
            </a:ln>
          </p:spPr>
        </p:pic>
        <p:pic>
          <p:nvPicPr>
            <p:cNvPr id="17" name="Picture 7" descr="http://media.treehugger.com/assets/images/2011/10/giresun-turkey-flooding-aftermath.jpg"/>
            <p:cNvPicPr>
              <a:picLocks noChangeAspect="1" noChangeArrowheads="1"/>
            </p:cNvPicPr>
            <p:nvPr/>
          </p:nvPicPr>
          <p:blipFill>
            <a:blip r:embed="rId7" cstate="print"/>
            <a:srcRect/>
            <a:stretch>
              <a:fillRect/>
            </a:stretch>
          </p:blipFill>
          <p:spPr bwMode="auto">
            <a:xfrm>
              <a:off x="3317875" y="5676252"/>
              <a:ext cx="1269568" cy="849092"/>
            </a:xfrm>
            <a:prstGeom prst="rect">
              <a:avLst/>
            </a:prstGeom>
            <a:ln>
              <a:noFill/>
            </a:ln>
            <a:effectLst>
              <a:outerShdw blurRad="292100" dist="139700" dir="2700000" algn="tl" rotWithShape="0">
                <a:srgbClr val="333333">
                  <a:alpha val="65000"/>
                </a:srgbClr>
              </a:outerShdw>
            </a:effectLst>
          </p:spPr>
        </p:pic>
      </p:grpSp>
      <p:cxnSp>
        <p:nvCxnSpPr>
          <p:cNvPr id="18" name="Straight Arrow Connector 17"/>
          <p:cNvCxnSpPr/>
          <p:nvPr/>
        </p:nvCxnSpPr>
        <p:spPr>
          <a:xfrm>
            <a:off x="1691680" y="3987533"/>
            <a:ext cx="4104456" cy="0"/>
          </a:xfrm>
          <a:prstGeom prst="straightConnector1">
            <a:avLst/>
          </a:prstGeom>
          <a:ln w="38100">
            <a:prstDash val="sysDash"/>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987824" y="2836679"/>
            <a:ext cx="2880320" cy="1200329"/>
          </a:xfrm>
          <a:prstGeom prst="rect">
            <a:avLst/>
          </a:prstGeom>
          <a:noFill/>
        </p:spPr>
        <p:txBody>
          <a:bodyPr wrap="square" rtlCol="0">
            <a:spAutoFit/>
          </a:bodyPr>
          <a:lstStyle/>
          <a:p>
            <a:pPr algn="ctr"/>
            <a:r>
              <a:rPr lang="en-US" sz="2400" b="1" dirty="0" smtClean="0"/>
              <a:t>Vulnerability</a:t>
            </a:r>
            <a:r>
              <a:rPr lang="en-US" sz="2400" dirty="0" smtClean="0"/>
              <a:t> &amp; </a:t>
            </a:r>
            <a:r>
              <a:rPr lang="en-US" sz="2400" b="1" dirty="0" smtClean="0"/>
              <a:t>Insufficient</a:t>
            </a:r>
            <a:r>
              <a:rPr lang="en-US" sz="2400" dirty="0" smtClean="0"/>
              <a:t> </a:t>
            </a:r>
            <a:r>
              <a:rPr lang="en-US" sz="2400" b="1" dirty="0" smtClean="0"/>
              <a:t>Capacity</a:t>
            </a:r>
            <a:r>
              <a:rPr lang="en-US" dirty="0" smtClean="0"/>
              <a:t> </a:t>
            </a:r>
            <a:r>
              <a:rPr lang="en-US" sz="2400" dirty="0" smtClean="0"/>
              <a:t>to Reduce the RISK</a:t>
            </a:r>
            <a:endParaRPr lang="el-GR" sz="2400" dirty="0"/>
          </a:p>
        </p:txBody>
      </p:sp>
      <p:sp>
        <p:nvSpPr>
          <p:cNvPr id="20" name="TextBox 19"/>
          <p:cNvSpPr txBox="1"/>
          <p:nvPr/>
        </p:nvSpPr>
        <p:spPr>
          <a:xfrm>
            <a:off x="5868144" y="2276872"/>
            <a:ext cx="3096344" cy="3785652"/>
          </a:xfrm>
          <a:prstGeom prst="rect">
            <a:avLst/>
          </a:prstGeom>
          <a:noFill/>
        </p:spPr>
        <p:txBody>
          <a:bodyPr wrap="square" rtlCol="0">
            <a:spAutoFit/>
          </a:bodyPr>
          <a:lstStyle/>
          <a:p>
            <a:pPr marL="173038" indent="-173038">
              <a:buFont typeface="Arial" pitchFamily="34" charset="0"/>
              <a:buChar char="•"/>
            </a:pPr>
            <a:r>
              <a:rPr lang="en-US" sz="2400" dirty="0" smtClean="0"/>
              <a:t>Unforeseen events</a:t>
            </a:r>
          </a:p>
          <a:p>
            <a:pPr marL="173038" indent="-173038">
              <a:buFont typeface="Arial" pitchFamily="34" charset="0"/>
              <a:buChar char="•"/>
            </a:pPr>
            <a:r>
              <a:rPr lang="en-US" sz="2400" dirty="0" smtClean="0"/>
              <a:t>Poorly assessed location and/or magnitude of events</a:t>
            </a:r>
          </a:p>
          <a:p>
            <a:pPr marL="173038" indent="-173038">
              <a:buFont typeface="Arial" pitchFamily="34" charset="0"/>
              <a:buChar char="•"/>
            </a:pPr>
            <a:r>
              <a:rPr lang="en-US" sz="2400" dirty="0" smtClean="0"/>
              <a:t>No actions taken due to various reasons (economic, etc) </a:t>
            </a:r>
          </a:p>
          <a:p>
            <a:pPr marL="173038" indent="-173038">
              <a:buFont typeface="Arial" pitchFamily="34" charset="0"/>
              <a:buChar char="•"/>
            </a:pPr>
            <a:r>
              <a:rPr lang="en-US" sz="2400" dirty="0" smtClean="0"/>
              <a:t>Lack of public awareness</a:t>
            </a:r>
          </a:p>
          <a:p>
            <a:pPr marL="173038" indent="-173038">
              <a:buFont typeface="Arial" pitchFamily="34" charset="0"/>
              <a:buChar char="•"/>
            </a:pPr>
            <a:r>
              <a:rPr lang="en-US" sz="2400" dirty="0" smtClean="0"/>
              <a:t>….and more ….</a:t>
            </a:r>
          </a:p>
        </p:txBody>
      </p:sp>
      <p:pic>
        <p:nvPicPr>
          <p:cNvPr id="21" name="Picture 4"/>
          <p:cNvPicPr>
            <a:picLocks noChangeAspect="1" noChangeArrowheads="1"/>
          </p:cNvPicPr>
          <p:nvPr/>
        </p:nvPicPr>
        <p:blipFill>
          <a:blip r:embed="rId8" cstate="print">
            <a:clrChange>
              <a:clrFrom>
                <a:srgbClr val="FFFFFF"/>
              </a:clrFrom>
              <a:clrTo>
                <a:srgbClr val="FFFFFF">
                  <a:alpha val="0"/>
                </a:srgbClr>
              </a:clrTo>
            </a:clrChange>
          </a:blip>
          <a:srcRect l="4747" t="5713" r="5753" b="4787"/>
          <a:stretch>
            <a:fillRect/>
          </a:stretch>
        </p:blipFill>
        <p:spPr bwMode="auto">
          <a:xfrm>
            <a:off x="35496" y="2420888"/>
            <a:ext cx="324036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5 - Τίτλος"/>
          <p:cNvSpPr>
            <a:spLocks noGrp="1"/>
          </p:cNvSpPr>
          <p:nvPr>
            <p:ph type="title"/>
          </p:nvPr>
        </p:nvSpPr>
        <p:spPr>
          <a:xfrm>
            <a:off x="467544" y="1484784"/>
            <a:ext cx="8229600" cy="576064"/>
          </a:xfrm>
        </p:spPr>
        <p:txBody>
          <a:bodyPr>
            <a:noAutofit/>
          </a:bodyPr>
          <a:lstStyle/>
          <a:p>
            <a:r>
              <a:rPr lang="en-US" sz="3200" b="1" dirty="0" smtClean="0">
                <a:solidFill>
                  <a:srgbClr val="00B0F0"/>
                </a:solidFill>
              </a:rPr>
              <a:t>Natural Hazards in Europe</a:t>
            </a:r>
            <a:endParaRPr lang="el-GR" sz="1800" dirty="0">
              <a:solidFill>
                <a:srgbClr val="00B0F0"/>
              </a:solidFill>
            </a:endParaRPr>
          </a:p>
        </p:txBody>
      </p:sp>
      <p:pic>
        <p:nvPicPr>
          <p:cNvPr id="1026" name="Picture 2"/>
          <p:cNvPicPr>
            <a:picLocks noChangeAspect="1" noChangeArrowheads="1"/>
          </p:cNvPicPr>
          <p:nvPr/>
        </p:nvPicPr>
        <p:blipFill>
          <a:blip r:embed="rId4" cstate="print"/>
          <a:srcRect/>
          <a:stretch>
            <a:fillRect/>
          </a:stretch>
        </p:blipFill>
        <p:spPr bwMode="auto">
          <a:xfrm>
            <a:off x="107504" y="2132856"/>
            <a:ext cx="6038850" cy="3657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8144" y="2829662"/>
            <a:ext cx="3044949" cy="3373024"/>
          </a:xfrm>
          <a:prstGeom prst="rect">
            <a:avLst/>
          </a:prstGeom>
          <a:noFill/>
          <a:ln w="9525">
            <a:noFill/>
            <a:miter lim="800000"/>
            <a:headEnd/>
            <a:tailEnd/>
          </a:ln>
        </p:spPr>
      </p:pic>
      <p:sp>
        <p:nvSpPr>
          <p:cNvPr id="22" name="TextBox 21"/>
          <p:cNvSpPr txBox="1"/>
          <p:nvPr/>
        </p:nvSpPr>
        <p:spPr>
          <a:xfrm>
            <a:off x="6144140" y="2060848"/>
            <a:ext cx="2999860" cy="923330"/>
          </a:xfrm>
          <a:prstGeom prst="rect">
            <a:avLst/>
          </a:prstGeom>
          <a:noFill/>
        </p:spPr>
        <p:txBody>
          <a:bodyPr wrap="none" rtlCol="0">
            <a:spAutoFit/>
          </a:bodyPr>
          <a:lstStyle/>
          <a:p>
            <a:r>
              <a:rPr lang="en-US" b="1" dirty="0" smtClean="0"/>
              <a:t>Disastrous events recorded in</a:t>
            </a:r>
          </a:p>
          <a:p>
            <a:r>
              <a:rPr lang="en-US" b="1" dirty="0" smtClean="0"/>
              <a:t>EM-DAT by hazard type in</a:t>
            </a:r>
          </a:p>
          <a:p>
            <a:r>
              <a:rPr lang="el-GR" b="1" dirty="0" smtClean="0"/>
              <a:t>1998–2009</a:t>
            </a:r>
            <a:endParaRPr lang="el-GR" dirty="0"/>
          </a:p>
        </p:txBody>
      </p:sp>
      <p:sp>
        <p:nvSpPr>
          <p:cNvPr id="23" name="TextBox 22"/>
          <p:cNvSpPr txBox="1"/>
          <p:nvPr/>
        </p:nvSpPr>
        <p:spPr>
          <a:xfrm>
            <a:off x="179512" y="5807005"/>
            <a:ext cx="4464496" cy="646331"/>
          </a:xfrm>
          <a:prstGeom prst="rect">
            <a:avLst/>
          </a:prstGeom>
          <a:noFill/>
        </p:spPr>
        <p:txBody>
          <a:bodyPr wrap="square" rtlCol="0">
            <a:spAutoFit/>
          </a:bodyPr>
          <a:lstStyle/>
          <a:p>
            <a:r>
              <a:rPr lang="en-US" b="1" dirty="0" smtClean="0"/>
              <a:t>Number of disastrous events recorded in EM-DAT by country in 1998–2009</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9" name="Picture 8"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10" name="Picture 9" descr="Slide1.JPG"/>
          <p:cNvPicPr>
            <a:picLocks noChangeAspect="1"/>
          </p:cNvPicPr>
          <p:nvPr/>
        </p:nvPicPr>
        <p:blipFill>
          <a:blip r:embed="rId4"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sp>
        <p:nvSpPr>
          <p:cNvPr id="11" name="5 - Τίτλος"/>
          <p:cNvSpPr txBox="1">
            <a:spLocks/>
          </p:cNvSpPr>
          <p:nvPr/>
        </p:nvSpPr>
        <p:spPr bwMode="auto">
          <a:xfrm>
            <a:off x="611560" y="2204864"/>
            <a:ext cx="8532440" cy="360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…and the EU Response:</a:t>
            </a:r>
          </a:p>
          <a:p>
            <a:pPr marL="0" marR="0" lvl="0" indent="0" defTabSz="914400" rtl="0" eaLnBrk="0" fontAlgn="base" latinLnBrk="0" hangingPunct="0">
              <a:lnSpc>
                <a:spcPct val="100000"/>
              </a:lnSpc>
              <a:spcBef>
                <a:spcPct val="0"/>
              </a:spcBef>
              <a:spcAft>
                <a:spcPct val="0"/>
              </a:spcAft>
              <a:buClrTx/>
              <a:buSzTx/>
              <a:buFontTx/>
              <a:buNone/>
              <a:tabLst/>
              <a:defRPr/>
            </a:pPr>
            <a:endParaRPr lang="en-US" sz="4400" b="1" dirty="0" smtClean="0">
              <a:solidFill>
                <a:srgbClr val="00FF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361950" marR="0" lvl="0" indent="-361950"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44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Directives issued, </a:t>
            </a:r>
          </a:p>
          <a:p>
            <a:pPr marL="361950" marR="0" lvl="0" indent="-361950"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44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bodies formed, </a:t>
            </a:r>
          </a:p>
          <a:p>
            <a:pPr marL="361950" marR="0" lvl="0" indent="-361950"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44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Organizations established  </a:t>
            </a:r>
            <a:endParaRPr kumimoji="0" lang="el-GR" sz="4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536" y="-5794430"/>
            <a:ext cx="8352928" cy="12463790"/>
          </a:xfrm>
          <a:prstGeom prst="rect">
            <a:avLst/>
          </a:prstGeom>
          <a:noFill/>
        </p:spPr>
        <p:txBody>
          <a:bodyPr wrap="square" rtlCol="0">
            <a:spAutoFit/>
          </a:bodyPr>
          <a:lstStyle/>
          <a:p>
            <a:pPr marL="176213" lvl="0" indent="-176213">
              <a:buFont typeface="Arial" pitchFamily="34" charset="0"/>
              <a:buChar char="•"/>
            </a:pPr>
            <a:r>
              <a:rPr lang="en-US" sz="3200" dirty="0" smtClean="0"/>
              <a:t>The </a:t>
            </a:r>
            <a:r>
              <a:rPr lang="en-US" sz="3200" b="1" dirty="0" smtClean="0"/>
              <a:t>Soil Thematic Strategy</a:t>
            </a:r>
          </a:p>
          <a:p>
            <a:pPr marL="176213" lvl="0" indent="-176213">
              <a:buFont typeface="Arial" pitchFamily="34" charset="0"/>
              <a:buChar char="•"/>
            </a:pPr>
            <a:r>
              <a:rPr lang="en-US" sz="3200" dirty="0" smtClean="0"/>
              <a:t>The </a:t>
            </a:r>
            <a:r>
              <a:rPr lang="en-US" sz="3200" b="1" dirty="0" smtClean="0"/>
              <a:t>Directive 2007/60/EC</a:t>
            </a:r>
            <a:r>
              <a:rPr lang="en-US" sz="3200" dirty="0" smtClean="0"/>
              <a:t> of the </a:t>
            </a:r>
            <a:r>
              <a:rPr lang="en-US" sz="3200" b="1" dirty="0" smtClean="0"/>
              <a:t>European Parliament</a:t>
            </a:r>
            <a:r>
              <a:rPr lang="en-US" sz="3200" dirty="0" smtClean="0"/>
              <a:t> and of the Council of 23 October 2007 on the assessment and management of </a:t>
            </a:r>
            <a:r>
              <a:rPr lang="en-US" sz="3200" b="1" dirty="0" smtClean="0"/>
              <a:t>flood risks</a:t>
            </a:r>
          </a:p>
          <a:p>
            <a:pPr marL="176213" lvl="0" indent="-176213">
              <a:buFont typeface="Arial" pitchFamily="34" charset="0"/>
              <a:buChar char="•"/>
            </a:pPr>
            <a:r>
              <a:rPr lang="en-US" sz="3200" dirty="0" smtClean="0"/>
              <a:t>The Report of the “</a:t>
            </a:r>
            <a:r>
              <a:rPr lang="en-US" sz="3200" b="1" dirty="0" smtClean="0"/>
              <a:t>Committee of Energy, Research and Technology</a:t>
            </a:r>
            <a:r>
              <a:rPr lang="en-US" sz="3200" dirty="0" smtClean="0"/>
              <a:t>” on the establishment of a European research area and regional planning measures for </a:t>
            </a:r>
            <a:r>
              <a:rPr lang="en-US" sz="3200" b="1" dirty="0" smtClean="0"/>
              <a:t>protection against earthquakes.</a:t>
            </a:r>
            <a:r>
              <a:rPr lang="en-US" sz="3200" dirty="0" smtClean="0"/>
              <a:t> </a:t>
            </a:r>
          </a:p>
          <a:p>
            <a:pPr marL="176213" lvl="0" indent="-176213">
              <a:buFont typeface="Arial" pitchFamily="34" charset="0"/>
              <a:buChar char="•"/>
            </a:pPr>
            <a:r>
              <a:rPr lang="en-US" sz="3200" dirty="0" smtClean="0"/>
              <a:t>The </a:t>
            </a:r>
            <a:r>
              <a:rPr lang="en-US" sz="3200" b="1" dirty="0" smtClean="0"/>
              <a:t>Commission of the European Community</a:t>
            </a:r>
            <a:r>
              <a:rPr lang="en-US" sz="3200" dirty="0" smtClean="0"/>
              <a:t> (1975):  Harmonization on structural design codes &amp; technical specifications: </a:t>
            </a:r>
            <a:r>
              <a:rPr lang="en-US" sz="3200" b="1" dirty="0" err="1" smtClean="0"/>
              <a:t>Eurocode</a:t>
            </a:r>
            <a:r>
              <a:rPr lang="en-US" sz="3200" b="1" dirty="0" smtClean="0"/>
              <a:t> 8</a:t>
            </a:r>
            <a:endParaRPr lang="el-GR" sz="3200" dirty="0" smtClean="0"/>
          </a:p>
          <a:p>
            <a:pPr marL="176213" lvl="0" indent="-176213">
              <a:buFont typeface="Arial" pitchFamily="34" charset="0"/>
              <a:buChar char="•"/>
            </a:pPr>
            <a:r>
              <a:rPr lang="en-US" sz="3200" dirty="0" smtClean="0"/>
              <a:t>The </a:t>
            </a:r>
            <a:r>
              <a:rPr lang="en-US" sz="3200" b="1" dirty="0" smtClean="0"/>
              <a:t>Directorate General for Research &amp; Innovation</a:t>
            </a:r>
            <a:r>
              <a:rPr lang="en-US" sz="3200" dirty="0" smtClean="0"/>
              <a:t> has funded more that 50 research Projects on Earthquake Hazard mitigation since 1987.</a:t>
            </a:r>
            <a:endParaRPr lang="el-GR" sz="3200" dirty="0" smtClean="0"/>
          </a:p>
          <a:p>
            <a:pPr marL="176213" lvl="0" indent="-176213">
              <a:buFont typeface="Arial" pitchFamily="34" charset="0"/>
              <a:buChar char="•"/>
            </a:pPr>
            <a:r>
              <a:rPr lang="en-US" sz="3200" dirty="0" smtClean="0"/>
              <a:t>The </a:t>
            </a:r>
            <a:r>
              <a:rPr lang="en-US" sz="3200" b="1" dirty="0" smtClean="0"/>
              <a:t>Convention on the Protection and Use of </a:t>
            </a:r>
            <a:r>
              <a:rPr lang="en-US" sz="3200" b="1" dirty="0" err="1" smtClean="0"/>
              <a:t>Transboundary</a:t>
            </a:r>
            <a:r>
              <a:rPr lang="en-US" sz="3200" b="1" dirty="0" smtClean="0"/>
              <a:t> Watercourses and International Lakes</a:t>
            </a:r>
            <a:r>
              <a:rPr lang="en-US" sz="3200" dirty="0" smtClean="0"/>
              <a:t> (Water Convention) (1996)</a:t>
            </a:r>
          </a:p>
          <a:p>
            <a:pPr marL="176213" lvl="0" indent="-176213">
              <a:buFont typeface="Arial" pitchFamily="34" charset="0"/>
              <a:buChar char="•"/>
            </a:pPr>
            <a:r>
              <a:rPr lang="en-US" sz="3200" dirty="0" smtClean="0"/>
              <a:t>the “</a:t>
            </a:r>
            <a:r>
              <a:rPr lang="en-US" sz="3200" b="1" dirty="0" smtClean="0"/>
              <a:t>Task Force on Flood Prevention and Protection</a:t>
            </a:r>
            <a:r>
              <a:rPr lang="en-US" sz="3200" dirty="0" smtClean="0"/>
              <a:t>” </a:t>
            </a:r>
          </a:p>
          <a:p>
            <a:pPr marL="176213" lvl="0" indent="-176213">
              <a:buFont typeface="Arial" pitchFamily="34" charset="0"/>
              <a:buChar char="•"/>
            </a:pPr>
            <a:r>
              <a:rPr lang="en-US" sz="3200" dirty="0" smtClean="0"/>
              <a:t>the </a:t>
            </a:r>
            <a:r>
              <a:rPr lang="en-US" sz="3200" b="1" dirty="0" smtClean="0"/>
              <a:t>Hyogo framework for Action 2005-2015</a:t>
            </a:r>
            <a:r>
              <a:rPr lang="en-US" sz="3200" dirty="0" smtClean="0"/>
              <a:t>: “Building the resilience of nations and communities to disasters”</a:t>
            </a:r>
            <a:endParaRPr lang="el-GR" sz="3200" dirty="0" smtClean="0"/>
          </a:p>
        </p:txBody>
      </p:sp>
      <p:pic>
        <p:nvPicPr>
          <p:cNvPr id="9" name="Picture 8"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10" name="Picture 9" descr="Slide1.JPG"/>
          <p:cNvPicPr>
            <a:picLocks noChangeAspect="1"/>
          </p:cNvPicPr>
          <p:nvPr/>
        </p:nvPicPr>
        <p:blipFill>
          <a:blip r:embed="rId4"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sp>
        <p:nvSpPr>
          <p:cNvPr id="11" name="5 - Τίτλος"/>
          <p:cNvSpPr txBox="1">
            <a:spLocks/>
          </p:cNvSpPr>
          <p:nvPr/>
        </p:nvSpPr>
        <p:spPr bwMode="auto">
          <a:xfrm>
            <a:off x="36512" y="908720"/>
            <a:ext cx="907199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Directives, bodies, Organizations  </a:t>
            </a:r>
            <a:endParaRPr kumimoji="0" lang="el-GR" sz="3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0" fill="hold"/>
                                        <p:tgtEl>
                                          <p:spTgt spid="3"/>
                                        </p:tgtEl>
                                        <p:attrNameLst>
                                          <p:attrName>ppt_x</p:attrName>
                                        </p:attrNameLst>
                                      </p:cBhvr>
                                      <p:tavLst>
                                        <p:tav tm="0">
                                          <p:val>
                                            <p:strVal val="#ppt_x"/>
                                          </p:val>
                                        </p:tav>
                                        <p:tav tm="100000">
                                          <p:val>
                                            <p:strVal val="#ppt_x"/>
                                          </p:val>
                                        </p:tav>
                                      </p:tavLst>
                                    </p:anim>
                                    <p:anim calcmode="lin" valueType="num">
                                      <p:cBhvr additive="base">
                                        <p:cTn id="8" dur="1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536" y="-12124728"/>
            <a:ext cx="8352928" cy="18805148"/>
          </a:xfrm>
          <a:prstGeom prst="rect">
            <a:avLst/>
          </a:prstGeom>
          <a:noFill/>
        </p:spPr>
        <p:txBody>
          <a:bodyPr wrap="square" rtlCol="0">
            <a:spAutoFit/>
          </a:bodyPr>
          <a:lstStyle/>
          <a:p>
            <a:pPr marL="268288" lvl="0" indent="-268288">
              <a:buFont typeface="Arial" pitchFamily="34" charset="0"/>
              <a:buChar char="•"/>
            </a:pPr>
            <a:r>
              <a:rPr lang="en-US" sz="3200" dirty="0" smtClean="0"/>
              <a:t>the </a:t>
            </a:r>
            <a:r>
              <a:rPr lang="en-US" sz="3200" b="1" dirty="0" smtClean="0">
                <a:solidFill>
                  <a:srgbClr val="0000FF"/>
                </a:solidFill>
              </a:rPr>
              <a:t>EUR-OPA Major Hazards Agreement</a:t>
            </a:r>
            <a:r>
              <a:rPr lang="en-US" sz="3200" dirty="0" smtClean="0">
                <a:solidFill>
                  <a:srgbClr val="0000FF"/>
                </a:solidFill>
              </a:rPr>
              <a:t> </a:t>
            </a:r>
            <a:r>
              <a:rPr lang="en-US" sz="3200" dirty="0" smtClean="0"/>
              <a:t>: a </a:t>
            </a:r>
            <a:r>
              <a:rPr lang="en-US" sz="3200" b="1" dirty="0" smtClean="0"/>
              <a:t>platform for co-operation </a:t>
            </a:r>
            <a:r>
              <a:rPr lang="en-US" sz="3200" dirty="0" smtClean="0"/>
              <a:t>in the area </a:t>
            </a:r>
            <a:r>
              <a:rPr lang="en-US" sz="3200" b="1" dirty="0" smtClean="0"/>
              <a:t>of major natural and technological disasters</a:t>
            </a:r>
            <a:endParaRPr lang="en-US" sz="3200" dirty="0" smtClean="0"/>
          </a:p>
          <a:p>
            <a:pPr marL="268288" lvl="0" indent="-268288">
              <a:buFont typeface="Arial" pitchFamily="34" charset="0"/>
              <a:buChar char="•"/>
            </a:pPr>
            <a:r>
              <a:rPr lang="en-US" sz="3200" dirty="0" smtClean="0"/>
              <a:t>The </a:t>
            </a:r>
            <a:r>
              <a:rPr lang="en-US" sz="3200" b="1" dirty="0" smtClean="0">
                <a:solidFill>
                  <a:srgbClr val="0000FF"/>
                </a:solidFill>
              </a:rPr>
              <a:t>European Advisory Evaluation Committee for Earthquake Prediction</a:t>
            </a:r>
            <a:r>
              <a:rPr lang="en-US" sz="3200" b="1" dirty="0" smtClean="0"/>
              <a:t> (EAECEP) </a:t>
            </a:r>
            <a:r>
              <a:rPr lang="en-US" sz="3200" dirty="0" smtClean="0"/>
              <a:t>June 10, </a:t>
            </a:r>
          </a:p>
          <a:p>
            <a:pPr marL="268288" lvl="0" indent="-268288">
              <a:buFont typeface="Arial" pitchFamily="34" charset="0"/>
              <a:buChar char="•"/>
            </a:pPr>
            <a:r>
              <a:rPr lang="en-GB" sz="3200" dirty="0" smtClean="0"/>
              <a:t>The </a:t>
            </a:r>
            <a:r>
              <a:rPr lang="en-GB" sz="3200" b="1" dirty="0" smtClean="0">
                <a:solidFill>
                  <a:srgbClr val="0000FF"/>
                </a:solidFill>
              </a:rPr>
              <a:t>European Warning (Alarm) System</a:t>
            </a:r>
            <a:r>
              <a:rPr lang="en-GB" sz="3200" dirty="0" smtClean="0">
                <a:solidFill>
                  <a:srgbClr val="0000FF"/>
                </a:solidFill>
              </a:rPr>
              <a:t> </a:t>
            </a:r>
            <a:r>
              <a:rPr lang="en-GB" sz="3200" dirty="0" smtClean="0"/>
              <a:t>established to </a:t>
            </a:r>
            <a:r>
              <a:rPr lang="en-GB" sz="3200" b="1" dirty="0" smtClean="0"/>
              <a:t>support information and cooperation between the Member States</a:t>
            </a:r>
            <a:endParaRPr lang="en-GB" sz="3200" dirty="0" smtClean="0"/>
          </a:p>
          <a:p>
            <a:pPr marL="268288" lvl="0" indent="-268288">
              <a:buFont typeface="Arial" pitchFamily="34" charset="0"/>
              <a:buChar char="•"/>
            </a:pPr>
            <a:r>
              <a:rPr lang="en-GB" sz="3200" b="1" dirty="0" smtClean="0">
                <a:hlinkClick r:id="rId4"/>
              </a:rPr>
              <a:t>the Euro-Mediterranean Seismological </a:t>
            </a:r>
            <a:r>
              <a:rPr lang="en-GB" sz="3200" b="1" dirty="0" err="1" smtClean="0">
                <a:hlinkClick r:id="rId4"/>
              </a:rPr>
              <a:t>Center</a:t>
            </a:r>
            <a:r>
              <a:rPr lang="en-GB" sz="3200" b="1" dirty="0" smtClean="0">
                <a:hlinkClick r:id="rId4"/>
              </a:rPr>
              <a:t> (CSEM/EMSC)</a:t>
            </a:r>
            <a:endParaRPr lang="en-GB" sz="3200" dirty="0" smtClean="0"/>
          </a:p>
          <a:p>
            <a:pPr marL="268288" lvl="0" indent="-268288">
              <a:buFont typeface="Arial" pitchFamily="34" charset="0"/>
              <a:buChar char="•"/>
            </a:pPr>
            <a:r>
              <a:rPr lang="en-US" sz="3200" dirty="0" smtClean="0"/>
              <a:t>the “</a:t>
            </a:r>
            <a:r>
              <a:rPr lang="en-US" sz="3200" b="1" dirty="0" smtClean="0">
                <a:solidFill>
                  <a:srgbClr val="0000FF"/>
                </a:solidFill>
              </a:rPr>
              <a:t>Community Research and Development Information Society (CORDIS)</a:t>
            </a:r>
            <a:r>
              <a:rPr lang="en-US" sz="3200" dirty="0" smtClean="0">
                <a:solidFill>
                  <a:srgbClr val="0000FF"/>
                </a:solidFill>
              </a:rPr>
              <a:t>” </a:t>
            </a:r>
            <a:r>
              <a:rPr lang="en-US" sz="3200" dirty="0" smtClean="0"/>
              <a:t>which has funded more than 50 projects under different calls (</a:t>
            </a:r>
            <a:r>
              <a:rPr lang="en-US" sz="3200" dirty="0" err="1" smtClean="0"/>
              <a:t>programmes</a:t>
            </a:r>
            <a:r>
              <a:rPr lang="en-US" sz="3200" dirty="0" smtClean="0"/>
              <a:t>)</a:t>
            </a:r>
          </a:p>
          <a:p>
            <a:pPr marL="268288" lvl="0" indent="-268288">
              <a:buFont typeface="Arial" pitchFamily="34" charset="0"/>
              <a:buChar char="•"/>
            </a:pPr>
            <a:r>
              <a:rPr lang="en-US" sz="3200" dirty="0" smtClean="0"/>
              <a:t>The </a:t>
            </a:r>
            <a:r>
              <a:rPr lang="en-US" sz="3200" b="1" dirty="0" smtClean="0">
                <a:solidFill>
                  <a:srgbClr val="0000FF"/>
                </a:solidFill>
              </a:rPr>
              <a:t>Joint Research Centre (JRC)</a:t>
            </a:r>
          </a:p>
          <a:p>
            <a:pPr marL="268288" indent="-268288">
              <a:buFont typeface="Arial" pitchFamily="34" charset="0"/>
              <a:buChar char="•"/>
            </a:pPr>
            <a:r>
              <a:rPr lang="en-US" sz="3200" dirty="0" smtClean="0"/>
              <a:t>The </a:t>
            </a:r>
            <a:r>
              <a:rPr lang="en-US" sz="3200" b="1" dirty="0" smtClean="0">
                <a:hlinkClick r:id="rId5"/>
              </a:rPr>
              <a:t>European Centre on </a:t>
            </a:r>
            <a:r>
              <a:rPr lang="en-US" sz="3200" b="1" dirty="0" err="1" smtClean="0">
                <a:hlinkClick r:id="rId5"/>
              </a:rPr>
              <a:t>Geomorphological</a:t>
            </a:r>
            <a:r>
              <a:rPr lang="en-US" sz="3200" b="1" dirty="0" smtClean="0">
                <a:hlinkClick r:id="rId5"/>
              </a:rPr>
              <a:t> Hazards (CERG)</a:t>
            </a:r>
            <a:endParaRPr lang="en-US" sz="3200" b="1" dirty="0" smtClean="0"/>
          </a:p>
          <a:p>
            <a:pPr marL="268288" lvl="0" indent="-268288">
              <a:buFont typeface="Arial" pitchFamily="34" charset="0"/>
              <a:buChar char="•"/>
            </a:pPr>
            <a:r>
              <a:rPr lang="en-US" sz="3200" dirty="0" smtClean="0"/>
              <a:t>The </a:t>
            </a:r>
            <a:r>
              <a:rPr lang="en-US" sz="3200" b="1" dirty="0" smtClean="0">
                <a:solidFill>
                  <a:srgbClr val="0000FF"/>
                </a:solidFill>
              </a:rPr>
              <a:t>European Flood Alert System</a:t>
            </a:r>
            <a:r>
              <a:rPr lang="en-US" sz="3200" dirty="0" smtClean="0">
                <a:solidFill>
                  <a:srgbClr val="0000FF"/>
                </a:solidFill>
              </a:rPr>
              <a:t> </a:t>
            </a:r>
            <a:r>
              <a:rPr lang="en-US" sz="3200" dirty="0" smtClean="0"/>
              <a:t>(between Austria and the Czech Republic on the Morava River basin). </a:t>
            </a:r>
            <a:endParaRPr lang="el-GR" sz="3200" dirty="0" smtClean="0"/>
          </a:p>
          <a:p>
            <a:pPr marL="268288" lvl="0" indent="-268288">
              <a:buFont typeface="Arial" pitchFamily="34" charset="0"/>
              <a:buChar char="•"/>
            </a:pPr>
            <a:r>
              <a:rPr lang="en-US" sz="3200" dirty="0" smtClean="0"/>
              <a:t>the </a:t>
            </a:r>
            <a:r>
              <a:rPr lang="en-US" sz="3200" b="1" dirty="0" smtClean="0">
                <a:solidFill>
                  <a:srgbClr val="0000FF"/>
                </a:solidFill>
              </a:rPr>
              <a:t>UNECE Water Convention</a:t>
            </a:r>
            <a:r>
              <a:rPr lang="en-US" sz="3200" dirty="0" smtClean="0">
                <a:solidFill>
                  <a:srgbClr val="0000FF"/>
                </a:solidFill>
              </a:rPr>
              <a:t> </a:t>
            </a:r>
            <a:r>
              <a:rPr lang="en-US" sz="3200" dirty="0" smtClean="0"/>
              <a:t>and the European Union (EU) Directives </a:t>
            </a:r>
            <a:endParaRPr lang="en-US" sz="3200" b="1" dirty="0" smtClean="0"/>
          </a:p>
          <a:p>
            <a:pPr marL="268288" lvl="0" indent="-268288">
              <a:buFont typeface="Arial" pitchFamily="34" charset="0"/>
              <a:buChar char="•"/>
            </a:pPr>
            <a:r>
              <a:rPr lang="en-US" sz="3200" dirty="0" smtClean="0"/>
              <a:t>The</a:t>
            </a:r>
            <a:r>
              <a:rPr lang="en-US" sz="3200" b="1" dirty="0" smtClean="0"/>
              <a:t> </a:t>
            </a:r>
            <a:r>
              <a:rPr lang="en-US" sz="3200" b="1" dirty="0" smtClean="0">
                <a:solidFill>
                  <a:srgbClr val="0000FF"/>
                </a:solidFill>
              </a:rPr>
              <a:t>Associated </a:t>
            </a:r>
            <a:r>
              <a:rPr lang="en-US" sz="3200" b="1" dirty="0" err="1" smtClean="0">
                <a:solidFill>
                  <a:srgbClr val="0000FF"/>
                </a:solidFill>
              </a:rPr>
              <a:t>Programme</a:t>
            </a:r>
            <a:r>
              <a:rPr lang="en-US" sz="3200" b="1" dirty="0" smtClean="0">
                <a:solidFill>
                  <a:srgbClr val="0000FF"/>
                </a:solidFill>
              </a:rPr>
              <a:t> on Flood Management (APFM)</a:t>
            </a:r>
            <a:r>
              <a:rPr lang="en-US" sz="3200" dirty="0" smtClean="0"/>
              <a:t> of the World Meteorological Organization (</a:t>
            </a:r>
            <a:r>
              <a:rPr lang="en-US" sz="3200" b="1" dirty="0" smtClean="0"/>
              <a:t>WMO</a:t>
            </a:r>
            <a:r>
              <a:rPr lang="en-US" sz="3200" dirty="0" smtClean="0"/>
              <a:t>)</a:t>
            </a:r>
            <a:endParaRPr lang="el-GR" sz="3200" dirty="0" smtClean="0"/>
          </a:p>
          <a:p>
            <a:pPr marL="268288" lvl="0" indent="-268288">
              <a:buFont typeface="Arial" pitchFamily="34" charset="0"/>
              <a:buChar char="•"/>
            </a:pPr>
            <a:r>
              <a:rPr lang="en-US" sz="3200" dirty="0" smtClean="0"/>
              <a:t>The </a:t>
            </a:r>
            <a:r>
              <a:rPr lang="en-US" sz="3200" b="1" dirty="0" smtClean="0">
                <a:solidFill>
                  <a:srgbClr val="0000FF"/>
                </a:solidFill>
              </a:rPr>
              <a:t>European Flood Alert System</a:t>
            </a:r>
            <a:r>
              <a:rPr lang="en-US" sz="3200" dirty="0" smtClean="0">
                <a:solidFill>
                  <a:srgbClr val="0000FF"/>
                </a:solidFill>
              </a:rPr>
              <a:t> </a:t>
            </a:r>
            <a:r>
              <a:rPr lang="en-US" sz="3200" dirty="0" smtClean="0"/>
              <a:t>and those provided by </a:t>
            </a:r>
            <a:r>
              <a:rPr lang="en-US" sz="3200" b="1" dirty="0" smtClean="0"/>
              <a:t>the European Exchange Circle on Flood Forecasting </a:t>
            </a:r>
            <a:r>
              <a:rPr lang="en-US" sz="3200" dirty="0" smtClean="0"/>
              <a:t>(EXCIFF)</a:t>
            </a:r>
            <a:endParaRPr lang="el-GR" sz="3200" dirty="0" smtClean="0"/>
          </a:p>
          <a:p>
            <a:pPr marL="268288" lvl="0" indent="-268288">
              <a:buFont typeface="Arial" pitchFamily="34" charset="0"/>
              <a:buChar char="•"/>
            </a:pPr>
            <a:r>
              <a:rPr lang="en-US" sz="3200" dirty="0" smtClean="0"/>
              <a:t>The </a:t>
            </a:r>
            <a:r>
              <a:rPr lang="en-US" sz="3200" b="1" dirty="0" smtClean="0">
                <a:solidFill>
                  <a:srgbClr val="0000FF"/>
                </a:solidFill>
              </a:rPr>
              <a:t>European Exchange Circle on Flood Mapping (EXCIMAP)</a:t>
            </a:r>
            <a:r>
              <a:rPr lang="en-US" sz="3200" dirty="0" smtClean="0">
                <a:solidFill>
                  <a:srgbClr val="0000FF"/>
                </a:solidFill>
              </a:rPr>
              <a:t> </a:t>
            </a:r>
            <a:endParaRPr lang="el-GR" sz="3200" dirty="0" smtClean="0">
              <a:solidFill>
                <a:srgbClr val="0000FF"/>
              </a:solidFill>
            </a:endParaRPr>
          </a:p>
          <a:p>
            <a:pPr marL="268288" lvl="0" indent="-268288">
              <a:buFont typeface="Arial" pitchFamily="34" charset="0"/>
              <a:buChar char="•"/>
            </a:pPr>
            <a:r>
              <a:rPr lang="en-US" sz="3200" dirty="0" smtClean="0"/>
              <a:t>The </a:t>
            </a:r>
            <a:r>
              <a:rPr lang="en-US" sz="3200" b="1" dirty="0" smtClean="0">
                <a:solidFill>
                  <a:srgbClr val="0000FF"/>
                </a:solidFill>
              </a:rPr>
              <a:t>European Flood Awareness System (EFAS)</a:t>
            </a:r>
            <a:endParaRPr lang="el-GR" sz="3200" dirty="0" smtClean="0">
              <a:solidFill>
                <a:srgbClr val="0000FF"/>
              </a:solidFill>
            </a:endParaRPr>
          </a:p>
          <a:p>
            <a:pPr marL="268288" lvl="0" indent="-268288">
              <a:buFont typeface="Arial" pitchFamily="34" charset="0"/>
              <a:buChar char="•"/>
            </a:pPr>
            <a:r>
              <a:rPr lang="en-US" sz="3200" dirty="0" smtClean="0"/>
              <a:t>The </a:t>
            </a:r>
            <a:r>
              <a:rPr lang="en-US" sz="3200" b="1" dirty="0" smtClean="0">
                <a:solidFill>
                  <a:srgbClr val="0000FF"/>
                </a:solidFill>
              </a:rPr>
              <a:t>Flood Mitigation Action</a:t>
            </a:r>
            <a:endParaRPr lang="el-GR" sz="3200" dirty="0" smtClean="0">
              <a:solidFill>
                <a:srgbClr val="0000FF"/>
              </a:solidFill>
            </a:endParaRPr>
          </a:p>
          <a:p>
            <a:pPr marL="268288" indent="-268288">
              <a:buFont typeface="Arial" pitchFamily="34" charset="0"/>
              <a:buChar char="•"/>
            </a:pPr>
            <a:r>
              <a:rPr lang="en-US" sz="3200" dirty="0" smtClean="0"/>
              <a:t>A lot of projects have been and are also funded by the </a:t>
            </a:r>
            <a:r>
              <a:rPr lang="en-US" sz="3200" b="1" dirty="0" smtClean="0"/>
              <a:t>European </a:t>
            </a:r>
            <a:r>
              <a:rPr lang="en-US" sz="3200" b="1" dirty="0" err="1" smtClean="0"/>
              <a:t>Neighbourhood</a:t>
            </a:r>
            <a:r>
              <a:rPr lang="en-US" sz="3200" b="1" dirty="0" smtClean="0"/>
              <a:t> and Partnership Instrument (</a:t>
            </a:r>
            <a:r>
              <a:rPr lang="en-US" sz="3200" b="1" dirty="0" smtClean="0">
                <a:solidFill>
                  <a:srgbClr val="0000FF"/>
                </a:solidFill>
              </a:rPr>
              <a:t>ENPI</a:t>
            </a:r>
            <a:r>
              <a:rPr lang="en-US" sz="3200" b="1" dirty="0" smtClean="0"/>
              <a:t>) and from the Instrument of Pre-accession Assistance</a:t>
            </a:r>
            <a:r>
              <a:rPr lang="en-US" sz="3200" dirty="0" smtClean="0"/>
              <a:t> (</a:t>
            </a:r>
            <a:r>
              <a:rPr lang="en-US" sz="3200" b="1" dirty="0" smtClean="0">
                <a:solidFill>
                  <a:srgbClr val="0000FF"/>
                </a:solidFill>
              </a:rPr>
              <a:t>IPA</a:t>
            </a:r>
            <a:r>
              <a:rPr lang="en-US" sz="3200" dirty="0" smtClean="0"/>
              <a:t>) including Inter-regional Projects (INTERREG, </a:t>
            </a:r>
            <a:r>
              <a:rPr lang="en-US" sz="3200" b="1" dirty="0" smtClean="0"/>
              <a:t>Black Sea basin JOP 2007-13</a:t>
            </a:r>
            <a:r>
              <a:rPr lang="en-US" sz="3200" dirty="0" smtClean="0"/>
              <a:t>)</a:t>
            </a:r>
          </a:p>
        </p:txBody>
      </p:sp>
      <p:pic>
        <p:nvPicPr>
          <p:cNvPr id="5" name="Picture 4" descr="Slide1.JPG"/>
          <p:cNvPicPr>
            <a:picLocks noChangeAspect="1"/>
          </p:cNvPicPr>
          <p:nvPr/>
        </p:nvPicPr>
        <p:blipFill>
          <a:blip r:embed="rId6" cstate="print"/>
          <a:srcRect b="77300"/>
          <a:stretch>
            <a:fillRect/>
          </a:stretch>
        </p:blipFill>
        <p:spPr>
          <a:xfrm>
            <a:off x="0" y="0"/>
            <a:ext cx="9144000" cy="1556792"/>
          </a:xfrm>
          <a:prstGeom prst="rect">
            <a:avLst/>
          </a:prstGeom>
        </p:spPr>
      </p:pic>
      <p:pic>
        <p:nvPicPr>
          <p:cNvPr id="6" name="Picture 5" descr="Slide1.JPG"/>
          <p:cNvPicPr>
            <a:picLocks noChangeAspect="1"/>
          </p:cNvPicPr>
          <p:nvPr/>
        </p:nvPicPr>
        <p:blipFill>
          <a:blip r:embed="rId6"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sp>
        <p:nvSpPr>
          <p:cNvPr id="8" name="5 - Τίτλος"/>
          <p:cNvSpPr txBox="1">
            <a:spLocks/>
          </p:cNvSpPr>
          <p:nvPr/>
        </p:nvSpPr>
        <p:spPr bwMode="auto">
          <a:xfrm>
            <a:off x="395536"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EU  Bodies &amp; Services</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000" fill="hold"/>
                                        <p:tgtEl>
                                          <p:spTgt spid="3"/>
                                        </p:tgtEl>
                                        <p:attrNameLst>
                                          <p:attrName>ppt_x</p:attrName>
                                        </p:attrNameLst>
                                      </p:cBhvr>
                                      <p:tavLst>
                                        <p:tav tm="0">
                                          <p:val>
                                            <p:strVal val="#ppt_x"/>
                                          </p:val>
                                        </p:tav>
                                        <p:tav tm="100000">
                                          <p:val>
                                            <p:strVal val="#ppt_x"/>
                                          </p:val>
                                        </p:tav>
                                      </p:tavLst>
                                    </p:anim>
                                    <p:anim calcmode="lin" valueType="num">
                                      <p:cBhvr additive="base">
                                        <p:cTn id="8" dur="1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9" name="Picture 8" descr="Slide1.JPG"/>
          <p:cNvPicPr>
            <a:picLocks noChangeAspect="1"/>
          </p:cNvPicPr>
          <p:nvPr/>
        </p:nvPicPr>
        <p:blipFill>
          <a:blip r:embed="rId4" cstate="print"/>
          <a:srcRect b="77300"/>
          <a:stretch>
            <a:fillRect/>
          </a:stretch>
        </p:blipFill>
        <p:spPr>
          <a:xfrm>
            <a:off x="0" y="0"/>
            <a:ext cx="9144000" cy="1556792"/>
          </a:xfrm>
          <a:prstGeom prst="rect">
            <a:avLst/>
          </a:prstGeom>
        </p:spPr>
      </p:pic>
      <p:pic>
        <p:nvPicPr>
          <p:cNvPr id="10" name="Picture 9" descr="Slide1.JPG"/>
          <p:cNvPicPr>
            <a:picLocks noChangeAspect="1"/>
          </p:cNvPicPr>
          <p:nvPr/>
        </p:nvPicPr>
        <p:blipFill>
          <a:blip r:embed="rId4"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sp>
        <p:nvSpPr>
          <p:cNvPr id="11" name="5 - Τίτλος"/>
          <p:cNvSpPr txBox="1">
            <a:spLocks/>
          </p:cNvSpPr>
          <p:nvPr/>
        </p:nvSpPr>
        <p:spPr bwMode="auto">
          <a:xfrm>
            <a:off x="611560" y="1916832"/>
            <a:ext cx="8208912" cy="3888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Research</a:t>
            </a:r>
            <a:r>
              <a:rPr kumimoji="0" lang="en-US" sz="4400" b="1" i="0" u="none" strike="noStrike" kern="1200" cap="none" spc="0" normalizeH="0" noProof="0" dirty="0" smtClean="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Projects funded in the framework of various </a:t>
            </a:r>
            <a:r>
              <a:rPr kumimoji="0" lang="en-US" sz="4400" b="1" i="0" u="none" strike="noStrike" kern="1200" cap="none" spc="0" normalizeH="0" noProof="0" dirty="0" err="1" smtClean="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Programmes</a:t>
            </a:r>
            <a:r>
              <a:rPr kumimoji="0" lang="en-US" sz="4400" b="1" i="0" u="none" strike="noStrike" kern="1200" cap="none" spc="0" normalizeH="0" noProof="0" dirty="0" smtClean="0">
                <a:ln>
                  <a:noFill/>
                </a:ln>
                <a:solidFill>
                  <a:srgbClr val="00FF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(FP5, FP6, FP7, CORDIS, INTERREG, Black Sea Basin JOP 2007-13</a:t>
            </a:r>
            <a:r>
              <a:rPr kumimoji="0" lang="en-US" sz="44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 </a:t>
            </a:r>
            <a:endParaRPr kumimoji="0" lang="el-GR" sz="4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7544" y="-6220072"/>
            <a:ext cx="8352928" cy="12895838"/>
          </a:xfrm>
          <a:prstGeom prst="rect">
            <a:avLst/>
          </a:prstGeom>
          <a:noFill/>
        </p:spPr>
        <p:txBody>
          <a:bodyPr wrap="square" rtlCol="0">
            <a:spAutoFit/>
          </a:bodyPr>
          <a:lstStyle/>
          <a:p>
            <a:pPr marL="441325" lvl="0" indent="-441325"/>
            <a:r>
              <a:rPr lang="en-US" sz="3200" b="1" dirty="0" smtClean="0">
                <a:solidFill>
                  <a:srgbClr val="C00000"/>
                </a:solidFill>
              </a:rPr>
              <a:t>EARTHQUAKES</a:t>
            </a:r>
            <a:endParaRPr lang="en-US" sz="3200" b="1" u="sng" dirty="0" smtClean="0">
              <a:solidFill>
                <a:srgbClr val="C00000"/>
              </a:solidFill>
              <a:hlinkClick r:id="rId4"/>
            </a:endParaRPr>
          </a:p>
          <a:p>
            <a:pPr marL="441325" lvl="0" indent="-441325">
              <a:buFont typeface="Arial" pitchFamily="34" charset="0"/>
              <a:buChar char="•"/>
            </a:pPr>
            <a:r>
              <a:rPr lang="en-US" sz="3200" b="1" u="sng" dirty="0" smtClean="0">
                <a:hlinkClick r:id="rId4"/>
              </a:rPr>
              <a:t>LESSLOSS</a:t>
            </a:r>
            <a:r>
              <a:rPr lang="en-US" sz="3200" dirty="0" smtClean="0"/>
              <a:t>: The scope is to </a:t>
            </a:r>
            <a:r>
              <a:rPr lang="en-US" sz="3200" b="1" dirty="0" smtClean="0"/>
              <a:t>improve risk mitigation for earthquakes and landslides</a:t>
            </a:r>
            <a:r>
              <a:rPr lang="en-US" sz="3200" dirty="0" smtClean="0"/>
              <a:t>. </a:t>
            </a:r>
            <a:endParaRPr lang="el-GR" sz="3200" dirty="0" smtClean="0"/>
          </a:p>
          <a:p>
            <a:pPr marL="441325" lvl="0" indent="-441325">
              <a:buFont typeface="Arial" pitchFamily="34" charset="0"/>
              <a:buChar char="•"/>
            </a:pPr>
            <a:r>
              <a:rPr lang="en-US" sz="3200" b="1" u="sng" dirty="0" smtClean="0">
                <a:hlinkClick r:id="rId5"/>
              </a:rPr>
              <a:t>SAFER</a:t>
            </a:r>
            <a:r>
              <a:rPr lang="en-US" sz="3200" dirty="0" smtClean="0"/>
              <a:t>: </a:t>
            </a:r>
            <a:r>
              <a:rPr lang="en-US" sz="3200" b="1" dirty="0" smtClean="0"/>
              <a:t>effective earthquake early warning in Europe</a:t>
            </a:r>
            <a:r>
              <a:rPr lang="en-US" sz="3200" dirty="0" smtClean="0"/>
              <a:t>.</a:t>
            </a:r>
            <a:endParaRPr lang="el-GR" sz="3200" dirty="0" smtClean="0"/>
          </a:p>
          <a:p>
            <a:pPr marL="441325" lvl="0" indent="-441325">
              <a:buFont typeface="Arial" pitchFamily="34" charset="0"/>
              <a:buChar char="•"/>
            </a:pPr>
            <a:r>
              <a:rPr lang="en-US" sz="3200" b="1" u="sng" dirty="0" smtClean="0">
                <a:hlinkClick r:id="rId6"/>
              </a:rPr>
              <a:t>SEAHELLARC</a:t>
            </a:r>
            <a:r>
              <a:rPr lang="en-US" sz="3200" dirty="0" smtClean="0"/>
              <a:t>: </a:t>
            </a:r>
            <a:r>
              <a:rPr lang="en-US" sz="3200" b="1" dirty="0" smtClean="0"/>
              <a:t>establish a real-time on/offshore network for simultaneous seismic and tsunami observations</a:t>
            </a:r>
            <a:endParaRPr lang="en-US" sz="3200" b="1" u="sng" dirty="0" smtClean="0">
              <a:hlinkClick r:id="rId7"/>
            </a:endParaRPr>
          </a:p>
          <a:p>
            <a:pPr marL="441325" lvl="0" indent="-441325">
              <a:buFont typeface="Arial" pitchFamily="34" charset="0"/>
              <a:buChar char="•"/>
            </a:pPr>
            <a:r>
              <a:rPr lang="en-US" sz="3200" b="1" u="sng" dirty="0" smtClean="0">
                <a:hlinkClick r:id="rId7"/>
              </a:rPr>
              <a:t>TRANSFER</a:t>
            </a:r>
            <a:r>
              <a:rPr lang="en-US" sz="3200" dirty="0" smtClean="0"/>
              <a:t>: </a:t>
            </a:r>
            <a:r>
              <a:rPr lang="en-US" sz="3200" b="1" dirty="0" smtClean="0"/>
              <a:t>understanding of tsunami processes</a:t>
            </a:r>
            <a:r>
              <a:rPr lang="en-US" sz="3200" dirty="0" smtClean="0"/>
              <a:t> in the Euro-Mediterranean region</a:t>
            </a:r>
            <a:endParaRPr lang="el-GR" sz="3200" dirty="0" smtClean="0"/>
          </a:p>
          <a:p>
            <a:pPr marL="441325" indent="-441325">
              <a:buFont typeface="Arial" pitchFamily="34" charset="0"/>
              <a:buChar char="•"/>
            </a:pPr>
            <a:r>
              <a:rPr lang="en-US" sz="3200" b="1" dirty="0" smtClean="0">
                <a:solidFill>
                  <a:srgbClr val="0000FF"/>
                </a:solidFill>
              </a:rPr>
              <a:t>NERIES:</a:t>
            </a:r>
            <a:r>
              <a:rPr lang="en-US" sz="3200" dirty="0" smtClean="0"/>
              <a:t> </a:t>
            </a:r>
            <a:r>
              <a:rPr lang="en-US" sz="3200" b="1" dirty="0" smtClean="0"/>
              <a:t>networking the European seismic networks.</a:t>
            </a:r>
            <a:endParaRPr lang="en-US" sz="3200" dirty="0" smtClean="0"/>
          </a:p>
          <a:p>
            <a:pPr marL="441325" indent="-441325">
              <a:buFont typeface="Arial" pitchFamily="34" charset="0"/>
              <a:buChar char="•"/>
            </a:pPr>
            <a:r>
              <a:rPr lang="en-US" sz="3200" dirty="0" smtClean="0"/>
              <a:t>The </a:t>
            </a:r>
            <a:r>
              <a:rPr lang="en-US" sz="3200" b="1" dirty="0" smtClean="0">
                <a:hlinkClick r:id="rId8"/>
              </a:rPr>
              <a:t>International Consortium on Landslides (ICL)</a:t>
            </a:r>
            <a:r>
              <a:rPr lang="en-US" sz="3200" dirty="0" smtClean="0"/>
              <a:t>: </a:t>
            </a:r>
            <a:r>
              <a:rPr lang="en-US" sz="3200" b="1" dirty="0" smtClean="0"/>
              <a:t>landslide risk reduction</a:t>
            </a:r>
            <a:r>
              <a:rPr lang="en-US" sz="3200" dirty="0" smtClean="0"/>
              <a:t> (supported by </a:t>
            </a:r>
            <a:r>
              <a:rPr lang="en-US" sz="3200" b="1" dirty="0" smtClean="0"/>
              <a:t>UNESCO, UN/ISDR, FAO, WMO</a:t>
            </a:r>
            <a:r>
              <a:rPr lang="en-US" sz="3200" dirty="0" smtClean="0"/>
              <a:t>)</a:t>
            </a:r>
          </a:p>
          <a:p>
            <a:pPr marL="441325" indent="-441325">
              <a:buFont typeface="Arial" pitchFamily="34" charset="0"/>
              <a:buChar char="•"/>
            </a:pPr>
            <a:r>
              <a:rPr lang="en-US" sz="3200" b="1" dirty="0" smtClean="0">
                <a:solidFill>
                  <a:srgbClr val="C00000"/>
                </a:solidFill>
              </a:rPr>
              <a:t>FLOODS</a:t>
            </a:r>
            <a:endParaRPr lang="en-US" sz="3200" dirty="0" smtClean="0"/>
          </a:p>
          <a:p>
            <a:pPr marL="273050" indent="-273050">
              <a:buFont typeface="Arial" pitchFamily="34" charset="0"/>
              <a:buChar char="•"/>
            </a:pPr>
            <a:r>
              <a:rPr lang="en-US" sz="3200" b="1" dirty="0" smtClean="0"/>
              <a:t>Flood Management plans according to the </a:t>
            </a:r>
            <a:r>
              <a:rPr lang="en-US" sz="3200" b="1" dirty="0" smtClean="0">
                <a:solidFill>
                  <a:srgbClr val="0000FF"/>
                </a:solidFill>
              </a:rPr>
              <a:t>2007/60/EC Directive</a:t>
            </a:r>
            <a:r>
              <a:rPr lang="en-US" sz="3200" dirty="0" smtClean="0"/>
              <a:t>.</a:t>
            </a:r>
          </a:p>
          <a:p>
            <a:pPr marL="273050" indent="-273050">
              <a:buFont typeface="Arial" pitchFamily="34" charset="0"/>
              <a:buChar char="•"/>
            </a:pPr>
            <a:r>
              <a:rPr lang="en-US" sz="3200" b="1" dirty="0" smtClean="0"/>
              <a:t>The </a:t>
            </a:r>
            <a:r>
              <a:rPr lang="en-US" sz="3200" b="1" dirty="0" smtClean="0">
                <a:solidFill>
                  <a:srgbClr val="0000FF"/>
                </a:solidFill>
              </a:rPr>
              <a:t>RIBAMOD</a:t>
            </a:r>
            <a:r>
              <a:rPr lang="en-US" sz="3200" b="1" dirty="0" smtClean="0"/>
              <a:t> (River Basin Modeling, Management and flood mitigation)</a:t>
            </a:r>
            <a:r>
              <a:rPr lang="en-US" sz="3200" dirty="0" smtClean="0"/>
              <a:t>. </a:t>
            </a:r>
            <a:endParaRPr lang="el-GR" sz="3200" dirty="0" smtClean="0"/>
          </a:p>
          <a:p>
            <a:pPr marL="273050" lvl="0" indent="-273050">
              <a:buFont typeface="Arial" pitchFamily="34" charset="0"/>
              <a:buChar char="•"/>
            </a:pPr>
            <a:r>
              <a:rPr lang="en-US" sz="3200" b="1" dirty="0" smtClean="0">
                <a:solidFill>
                  <a:srgbClr val="0000FF"/>
                </a:solidFill>
              </a:rPr>
              <a:t>EFFS</a:t>
            </a:r>
            <a:r>
              <a:rPr lang="en-US" sz="3200" b="1" dirty="0" smtClean="0"/>
              <a:t> - European Flood Forecasting System. </a:t>
            </a:r>
            <a:endParaRPr lang="el-GR" sz="3200" dirty="0" smtClean="0"/>
          </a:p>
          <a:p>
            <a:pPr marL="273050" lvl="0" indent="-273050">
              <a:buFont typeface="Arial" pitchFamily="34" charset="0"/>
              <a:buChar char="•"/>
            </a:pPr>
            <a:r>
              <a:rPr lang="en-US" sz="3200" b="1" dirty="0" smtClean="0">
                <a:solidFill>
                  <a:srgbClr val="0000FF"/>
                </a:solidFill>
              </a:rPr>
              <a:t>FLOODMAN</a:t>
            </a:r>
            <a:r>
              <a:rPr lang="en-US" sz="3200" b="1" dirty="0" smtClean="0"/>
              <a:t> - Near real time flood forecasting, warning and management system</a:t>
            </a:r>
          </a:p>
          <a:p>
            <a:pPr marL="273050" lvl="0" indent="-273050">
              <a:buFont typeface="Arial" pitchFamily="34" charset="0"/>
              <a:buChar char="•"/>
            </a:pPr>
            <a:r>
              <a:rPr lang="en-US" sz="3200" b="1" dirty="0" smtClean="0">
                <a:solidFill>
                  <a:srgbClr val="0000FF"/>
                </a:solidFill>
              </a:rPr>
              <a:t>SPHERE</a:t>
            </a:r>
            <a:r>
              <a:rPr lang="en-US" sz="3200" b="1" dirty="0" smtClean="0"/>
              <a:t> – Systematic, </a:t>
            </a:r>
            <a:r>
              <a:rPr lang="en-US" sz="3200" b="1" dirty="0" err="1" smtClean="0"/>
              <a:t>Palaeoflood</a:t>
            </a:r>
            <a:r>
              <a:rPr lang="en-US" sz="3200" b="1" dirty="0" smtClean="0"/>
              <a:t> and Historical Data for the improvement of flood Risk Estimation</a:t>
            </a:r>
          </a:p>
        </p:txBody>
      </p:sp>
      <p:pic>
        <p:nvPicPr>
          <p:cNvPr id="6" name="Picture 5" descr="Slide1.JPG"/>
          <p:cNvPicPr>
            <a:picLocks noChangeAspect="1"/>
          </p:cNvPicPr>
          <p:nvPr/>
        </p:nvPicPr>
        <p:blipFill>
          <a:blip r:embed="rId9" cstate="print">
            <a:clrChange>
              <a:clrFrom>
                <a:srgbClr val="FFFFFF"/>
              </a:clrFrom>
              <a:clrTo>
                <a:srgbClr val="FFFFFF">
                  <a:alpha val="0"/>
                </a:srgbClr>
              </a:clrTo>
            </a:clrChange>
          </a:blip>
          <a:srcRect t="85700"/>
          <a:stretch>
            <a:fillRect/>
          </a:stretch>
        </p:blipFill>
        <p:spPr>
          <a:xfrm>
            <a:off x="0" y="5877272"/>
            <a:ext cx="9144000" cy="980728"/>
          </a:xfrm>
          <a:prstGeom prst="rect">
            <a:avLst/>
          </a:prstGeom>
        </p:spPr>
      </p:pic>
      <p:pic>
        <p:nvPicPr>
          <p:cNvPr id="8" name="Picture 7" descr="Slide1.JPG"/>
          <p:cNvPicPr>
            <a:picLocks noChangeAspect="1"/>
          </p:cNvPicPr>
          <p:nvPr/>
        </p:nvPicPr>
        <p:blipFill>
          <a:blip r:embed="rId9" cstate="print"/>
          <a:srcRect b="77300"/>
          <a:stretch>
            <a:fillRect/>
          </a:stretch>
        </p:blipFill>
        <p:spPr>
          <a:xfrm>
            <a:off x="0" y="0"/>
            <a:ext cx="9144000" cy="1556792"/>
          </a:xfrm>
          <a:prstGeom prst="rect">
            <a:avLst/>
          </a:prstGeom>
        </p:spPr>
      </p:pic>
      <p:sp>
        <p:nvSpPr>
          <p:cNvPr id="7" name="5 - Τίτλος"/>
          <p:cNvSpPr txBox="1">
            <a:spLocks/>
          </p:cNvSpPr>
          <p:nvPr/>
        </p:nvSpPr>
        <p:spPr bwMode="auto">
          <a:xfrm>
            <a:off x="323528" y="1052736"/>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Research </a:t>
            </a:r>
            <a:r>
              <a:rPr lang="en-US" sz="3000" b="1" dirty="0" smtClean="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Projects (1/3)</a:t>
            </a:r>
            <a:endParaRPr kumimoji="0" lang="el-GR" sz="3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000" fill="hold"/>
                                        <p:tgtEl>
                                          <p:spTgt spid="3"/>
                                        </p:tgtEl>
                                        <p:attrNameLst>
                                          <p:attrName>ppt_x</p:attrName>
                                        </p:attrNameLst>
                                      </p:cBhvr>
                                      <p:tavLst>
                                        <p:tav tm="0">
                                          <p:val>
                                            <p:strVal val="#ppt_x"/>
                                          </p:val>
                                        </p:tav>
                                        <p:tav tm="100000">
                                          <p:val>
                                            <p:strVal val="#ppt_x"/>
                                          </p:val>
                                        </p:tav>
                                      </p:tavLst>
                                    </p:anim>
                                    <p:anim calcmode="lin" valueType="num">
                                      <p:cBhvr additive="base">
                                        <p:cTn id="8" dur="1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TotalTime>
  <Words>2737</Words>
  <Application>Microsoft Office PowerPoint</Application>
  <PresentationFormat>On-screen Show (4:3)</PresentationFormat>
  <Paragraphs>234</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Natural Hazard Prevention and Management in the wider Black Sea area: the “SciNetNatHaz” Project </vt:lpstr>
      <vt:lpstr>Contents</vt:lpstr>
      <vt:lpstr>Natural Hazards:  The “mitigation” cycle</vt:lpstr>
      <vt:lpstr>Natural Hazards in Europe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A Scientific Network for Earthquake, Landslide and Flood Hazard Prevention</vt:lpstr>
      <vt:lpstr>Scope of the SciNetNatHaz Project</vt:lpstr>
      <vt:lpstr>The Parthership!</vt:lpstr>
      <vt:lpstr>Scope of the SciNetNatHaz Project</vt:lpstr>
      <vt:lpstr>What is going to be provided …in terms of Hazard maps</vt:lpstr>
      <vt:lpstr>Some of the SciNetNatHaz Project scheduled Deliverables</vt:lpstr>
      <vt:lpstr>Open Invitation!</vt:lpstr>
      <vt:lpstr>Slide 25</vt:lpstr>
      <vt:lpstr>Natural Hazard Prevention and Management in the wider Black Sea area: the SciNetNatHaz Project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Cezar BALANESCU</dc:creator>
  <cp:lastModifiedBy>conpap</cp:lastModifiedBy>
  <cp:revision>276</cp:revision>
  <dcterms:created xsi:type="dcterms:W3CDTF">2013-12-11T20:35:55Z</dcterms:created>
  <dcterms:modified xsi:type="dcterms:W3CDTF">2014-01-17T12:55:03Z</dcterms:modified>
</cp:coreProperties>
</file>